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695" r:id="rId6"/>
    <p:sldMasterId id="2147483684" r:id="rId7"/>
  </p:sldMasterIdLst>
  <p:notesMasterIdLst>
    <p:notesMasterId r:id="rId37"/>
  </p:notesMasterIdLst>
  <p:handoutMasterIdLst>
    <p:handoutMasterId r:id="rId38"/>
  </p:handoutMasterIdLst>
  <p:sldIdLst>
    <p:sldId id="271" r:id="rId8"/>
    <p:sldId id="272" r:id="rId9"/>
    <p:sldId id="259" r:id="rId10"/>
    <p:sldId id="269" r:id="rId11"/>
    <p:sldId id="270" r:id="rId12"/>
    <p:sldId id="273" r:id="rId13"/>
    <p:sldId id="261" r:id="rId14"/>
    <p:sldId id="274" r:id="rId15"/>
    <p:sldId id="260" r:id="rId16"/>
    <p:sldId id="275" r:id="rId17"/>
    <p:sldId id="276" r:id="rId18"/>
    <p:sldId id="281" r:id="rId19"/>
    <p:sldId id="280" r:id="rId20"/>
    <p:sldId id="285" r:id="rId21"/>
    <p:sldId id="282" r:id="rId22"/>
    <p:sldId id="283" r:id="rId23"/>
    <p:sldId id="287" r:id="rId24"/>
    <p:sldId id="286" r:id="rId25"/>
    <p:sldId id="284" r:id="rId26"/>
    <p:sldId id="291" r:id="rId27"/>
    <p:sldId id="294" r:id="rId28"/>
    <p:sldId id="289" r:id="rId29"/>
    <p:sldId id="292" r:id="rId30"/>
    <p:sldId id="293" r:id="rId31"/>
    <p:sldId id="264" r:id="rId32"/>
    <p:sldId id="265" r:id="rId33"/>
    <p:sldId id="263" r:id="rId34"/>
    <p:sldId id="266"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74"/>
            <p14:sldId id="260"/>
            <p14:sldId id="275"/>
            <p14:sldId id="276"/>
            <p14:sldId id="281"/>
            <p14:sldId id="280"/>
            <p14:sldId id="285"/>
            <p14:sldId id="282"/>
            <p14:sldId id="283"/>
            <p14:sldId id="287"/>
            <p14:sldId id="286"/>
            <p14:sldId id="284"/>
            <p14:sldId id="291"/>
            <p14:sldId id="294"/>
            <p14:sldId id="289"/>
            <p14:sldId id="292"/>
            <p14:sldId id="293"/>
            <p14:sldId id="264"/>
            <p14:sldId id="265"/>
            <p14:sldId id="263"/>
            <p14:sldId id="266"/>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43038-CD4A-4674-B805-EDBE7D27F4F6}" v="9" dt="2025-02-12T11:04:46.2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72650" autoAdjust="0"/>
  </p:normalViewPr>
  <p:slideViewPr>
    <p:cSldViewPr snapToGrid="0">
      <p:cViewPr varScale="1">
        <p:scale>
          <a:sx n="46" d="100"/>
          <a:sy n="46" d="100"/>
        </p:scale>
        <p:origin x="864"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13/06/2025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13/06/2025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azure.com/jpomfret7/ProjectPomfret/_workitems/recentlyupdate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Cloud Shell </a:t>
            </a:r>
          </a:p>
          <a:p>
            <a:r>
              <a:rPr lang="en-GB" dirty="0"/>
              <a:t>– browser-based shell</a:t>
            </a:r>
          </a:p>
          <a:p>
            <a:r>
              <a:rPr lang="en-GB" dirty="0"/>
              <a:t>- Bash or PowerShell</a:t>
            </a:r>
          </a:p>
          <a:p>
            <a:r>
              <a:rPr lang="en-GB" dirty="0"/>
              <a:t>- Az CLI and Azure PowerShell modules are preinstalled</a:t>
            </a:r>
          </a:p>
          <a:p>
            <a:pPr marL="171450" indent="-171450">
              <a:buFontTx/>
              <a:buChar char="-"/>
            </a:pPr>
            <a:r>
              <a:rPr lang="en-GB" dirty="0"/>
              <a:t>And session is pre authenticated</a:t>
            </a:r>
          </a:p>
          <a:p>
            <a:pPr marL="0" indent="0">
              <a:buFontTx/>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169929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0E6D0-3661-BD2E-88A8-8954FC79D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91BB-5A96-8961-9295-BF8F67C95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36DCC-F251-76F1-EB53-12DDF0D6A287}"/>
              </a:ext>
            </a:extLst>
          </p:cNvPr>
          <p:cNvSpPr>
            <a:spLocks noGrp="1"/>
          </p:cNvSpPr>
          <p:nvPr>
            <p:ph type="body" idx="1"/>
          </p:nvPr>
        </p:nvSpPr>
        <p:spPr/>
        <p:txBody>
          <a:bodyPr/>
          <a:lstStyle/>
          <a:p>
            <a:r>
              <a:rPr lang="en-GB" dirty="0"/>
              <a:t>Then we have our serverless offerings… </a:t>
            </a:r>
          </a:p>
          <a:p>
            <a:endParaRPr lang="en-GB" dirty="0"/>
          </a:p>
          <a:p>
            <a:r>
              <a:rPr lang="en-GB" dirty="0"/>
              <a:t>Moving away from </a:t>
            </a:r>
            <a:r>
              <a:rPr lang="en-GB" dirty="0" err="1"/>
              <a:t>adhoc</a:t>
            </a:r>
            <a:r>
              <a:rPr lang="en-GB" dirty="0"/>
              <a:t> code</a:t>
            </a:r>
          </a:p>
          <a:p>
            <a:endParaRPr lang="en-GB" dirty="0"/>
          </a:p>
          <a:p>
            <a:r>
              <a:rPr lang="en-GB" dirty="0"/>
              <a:t>These can be scheduled or triggered by events</a:t>
            </a:r>
          </a:p>
          <a:p>
            <a:endParaRPr lang="en-GB" dirty="0"/>
          </a:p>
          <a:p>
            <a:endParaRPr lang="en-GB" dirty="0"/>
          </a:p>
        </p:txBody>
      </p:sp>
      <p:sp>
        <p:nvSpPr>
          <p:cNvPr id="4" name="Slide Number Placeholder 3">
            <a:extLst>
              <a:ext uri="{FF2B5EF4-FFF2-40B4-BE49-F238E27FC236}">
                <a16:creationId xmlns:a16="http://schemas.microsoft.com/office/drawing/2014/main" id="{C03B7AF3-D684-6E03-1A25-A33AF85F2DFD}"/>
              </a:ext>
            </a:extLst>
          </p:cNvPr>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575349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Functions</a:t>
            </a:r>
          </a:p>
          <a:p>
            <a:endParaRPr lang="en-GB" dirty="0"/>
          </a:p>
          <a:p>
            <a:r>
              <a:rPr lang="en-GB" dirty="0"/>
              <a:t>Azure Automation – our focus for today</a:t>
            </a:r>
          </a:p>
          <a:p>
            <a:endParaRPr lang="en-GB" dirty="0"/>
          </a:p>
          <a:p>
            <a:r>
              <a:rPr lang="en-GB" dirty="0"/>
              <a:t>Logic Apps</a:t>
            </a:r>
            <a:br>
              <a:rPr lang="en-GB" dirty="0"/>
            </a:br>
            <a:endParaRPr lang="en-GB" dirty="0"/>
          </a:p>
          <a:p>
            <a:r>
              <a:rPr lang="en-GB" dirty="0"/>
              <a:t>All enable us to run PowerShell in the cloud in a serverless fashion</a:t>
            </a:r>
          </a:p>
          <a:p>
            <a:endParaRPr lang="en-GB" dirty="0"/>
          </a:p>
          <a:p>
            <a:r>
              <a:rPr lang="en-GB" dirty="0"/>
              <a:t>That means no infra to worry about!</a:t>
            </a:r>
          </a:p>
          <a:p>
            <a:endParaRPr lang="en-GB" dirty="0"/>
          </a:p>
          <a:p>
            <a:r>
              <a:rPr lang="en-GB" dirty="0"/>
              <a:t>Maybe not enough control?</a:t>
            </a:r>
          </a:p>
        </p:txBody>
      </p:sp>
      <p:sp>
        <p:nvSpPr>
          <p:cNvPr id="4" name="Slide Number Placeholder 3"/>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99744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4DE5E-1BED-AEFA-29E6-5EB0B3525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993DB-D3A2-08CE-A2F7-40578B835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88FA4-6A21-A78D-FBC0-AE9E5AE331B2}"/>
              </a:ext>
            </a:extLst>
          </p:cNvPr>
          <p:cNvSpPr>
            <a:spLocks noGrp="1"/>
          </p:cNvSpPr>
          <p:nvPr>
            <p:ph type="body" idx="1"/>
          </p:nvPr>
        </p:nvSpPr>
        <p:spPr/>
        <p:txBody>
          <a:bodyPr/>
          <a:lstStyle/>
          <a:p>
            <a:r>
              <a:rPr lang="en-GB" dirty="0"/>
              <a:t>Pricing - there are different options, but these can all be very cheap options for running code</a:t>
            </a:r>
          </a:p>
          <a:p>
            <a:endParaRPr lang="en-GB" dirty="0"/>
          </a:p>
          <a:p>
            <a:r>
              <a:rPr lang="en-GB" dirty="0"/>
              <a:t>All three are useful – but in different scenarios</a:t>
            </a:r>
          </a:p>
          <a:p>
            <a:endParaRPr lang="en-GB" dirty="0"/>
          </a:p>
          <a:p>
            <a:r>
              <a:rPr lang="en-GB" dirty="0"/>
              <a:t>It’s about choosing the right tool for the job</a:t>
            </a:r>
          </a:p>
        </p:txBody>
      </p:sp>
      <p:sp>
        <p:nvSpPr>
          <p:cNvPr id="4" name="Slide Number Placeholder 3">
            <a:extLst>
              <a:ext uri="{FF2B5EF4-FFF2-40B4-BE49-F238E27FC236}">
                <a16:creationId xmlns:a16="http://schemas.microsoft.com/office/drawing/2014/main" id="{78A074CF-837E-9046-680E-051905745FDB}"/>
              </a:ext>
            </a:extLst>
          </p:cNvPr>
          <p:cNvSpPr>
            <a:spLocks noGrp="1"/>
          </p:cNvSpPr>
          <p:nvPr>
            <p:ph type="sldNum" sz="quarter" idx="5"/>
          </p:nvPr>
        </p:nvSpPr>
        <p:spPr/>
        <p:txBody>
          <a:bodyPr/>
          <a:lstStyle/>
          <a:p>
            <a:fld id="{A7839206-A81D-4F76-8486-302187992F73}" type="slidenum">
              <a:rPr lang="en-GB" smtClean="0"/>
              <a:t>16</a:t>
            </a:fld>
            <a:endParaRPr lang="en-GB"/>
          </a:p>
        </p:txBody>
      </p:sp>
    </p:spTree>
    <p:extLst>
      <p:ext uri="{BB962C8B-B14F-4D97-AF65-F5344CB8AC3E}">
        <p14:creationId xmlns:p14="http://schemas.microsoft.com/office/powerpoint/2010/main" val="146776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8C17-0439-6C4E-F37D-E76701FAB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F2C62-DDAA-DB02-C261-2476D6BB4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C213F-3381-4113-7131-ED37EB118310}"/>
              </a:ext>
            </a:extLst>
          </p:cNvPr>
          <p:cNvSpPr>
            <a:spLocks noGrp="1"/>
          </p:cNvSpPr>
          <p:nvPr>
            <p:ph type="body" idx="1"/>
          </p:nvPr>
        </p:nvSpPr>
        <p:spPr/>
        <p:txBody>
          <a:bodyPr/>
          <a:lstStyle/>
          <a:p>
            <a:r>
              <a:rPr lang="en-GB" dirty="0"/>
              <a:t>Pricing - there are different options, but these can all be very cheap options for running code</a:t>
            </a:r>
          </a:p>
          <a:p>
            <a:r>
              <a:rPr lang="en-GB" dirty="0"/>
              <a:t>All three are useful – but in different scenarios</a:t>
            </a:r>
          </a:p>
          <a:p>
            <a:r>
              <a:rPr lang="en-GB" dirty="0"/>
              <a:t>It’s about choosing the right tool for the job</a:t>
            </a:r>
          </a:p>
        </p:txBody>
      </p:sp>
      <p:sp>
        <p:nvSpPr>
          <p:cNvPr id="4" name="Slide Number Placeholder 3">
            <a:extLst>
              <a:ext uri="{FF2B5EF4-FFF2-40B4-BE49-F238E27FC236}">
                <a16:creationId xmlns:a16="http://schemas.microsoft.com/office/drawing/2014/main" id="{2B973AA6-1ACD-3F55-00F7-82EB17D9EEFA}"/>
              </a:ext>
            </a:extLst>
          </p:cNvPr>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110921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94CDC-E0E9-212F-6854-88C1B4D6E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E090E-6BB9-87D6-D1F9-B0236CDCE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A35D1-62C0-7727-7AAB-26F78CB8DE5D}"/>
              </a:ext>
            </a:extLst>
          </p:cNvPr>
          <p:cNvSpPr>
            <a:spLocks noGrp="1"/>
          </p:cNvSpPr>
          <p:nvPr>
            <p:ph type="body" idx="1"/>
          </p:nvPr>
        </p:nvSpPr>
        <p:spPr/>
        <p:txBody>
          <a:bodyPr/>
          <a:lstStyle/>
          <a:p>
            <a:r>
              <a:rPr lang="en-GB" dirty="0"/>
              <a:t>There are many options available</a:t>
            </a:r>
          </a:p>
          <a:p>
            <a:r>
              <a:rPr lang="en-GB" dirty="0"/>
              <a:t>We need to decide which tool is right for the job</a:t>
            </a:r>
          </a:p>
          <a:p>
            <a:pPr marL="171450" indent="-171450">
              <a:buFontTx/>
              <a:buChar char="-"/>
            </a:pPr>
            <a:r>
              <a:rPr lang="en-GB" dirty="0"/>
              <a:t>How much control do we need?</a:t>
            </a:r>
          </a:p>
          <a:p>
            <a:pPr marL="171450" indent="-171450">
              <a:buFontTx/>
              <a:buChar char="-"/>
            </a:pPr>
            <a:r>
              <a:rPr lang="en-GB" dirty="0"/>
              <a:t>Do we need to run </a:t>
            </a:r>
            <a:r>
              <a:rPr lang="en-GB" dirty="0" err="1"/>
              <a:t>adhoc</a:t>
            </a:r>
            <a:r>
              <a:rPr lang="en-GB" dirty="0"/>
              <a:t> code or scheduled jobs?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379C5F0F-00A6-A4AD-B17C-87C570612F3F}"/>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1667484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VM</a:t>
            </a:r>
            <a:br>
              <a:rPr lang="en-GB" dirty="0"/>
            </a:br>
            <a:r>
              <a:rPr lang="en-GB" dirty="0"/>
              <a:t>AWS EC2 Instances</a:t>
            </a:r>
          </a:p>
          <a:p>
            <a:endParaRPr lang="en-GB" dirty="0"/>
          </a:p>
          <a:p>
            <a:r>
              <a:rPr lang="en-GB" dirty="0"/>
              <a:t>If you need more control than you can get with the other options</a:t>
            </a:r>
          </a:p>
          <a:p>
            <a:r>
              <a:rPr lang="en-GB" dirty="0"/>
              <a:t>You can still build a VM</a:t>
            </a:r>
          </a:p>
          <a:p>
            <a:r>
              <a:rPr lang="en-GB" dirty="0"/>
              <a:t>Could be more costly though – and now you need to be responsible for the server – patching, maintenance, security – whereas previous serverless techs take care of that.</a:t>
            </a:r>
          </a:p>
        </p:txBody>
      </p:sp>
      <p:sp>
        <p:nvSpPr>
          <p:cNvPr id="4" name="Slide Number Placeholder 3"/>
          <p:cNvSpPr>
            <a:spLocks noGrp="1"/>
          </p:cNvSpPr>
          <p:nvPr>
            <p:ph type="sldNum" sz="quarter" idx="5"/>
          </p:nvPr>
        </p:nvSpPr>
        <p:spPr/>
        <p:txBody>
          <a:bodyPr/>
          <a:lstStyle/>
          <a:p>
            <a:fld id="{A7839206-A81D-4F76-8486-302187992F73}" type="slidenum">
              <a:rPr lang="en-GB" smtClean="0"/>
              <a:t>19</a:t>
            </a:fld>
            <a:endParaRPr lang="en-GB"/>
          </a:p>
        </p:txBody>
      </p:sp>
    </p:spTree>
    <p:extLst>
      <p:ext uri="{BB962C8B-B14F-4D97-AF65-F5344CB8AC3E}">
        <p14:creationId xmlns:p14="http://schemas.microsoft.com/office/powerpoint/2010/main" val="593929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Runbooks is where our code is going</a:t>
            </a:r>
          </a:p>
          <a:p>
            <a:r>
              <a:rPr lang="en-GB" dirty="0"/>
              <a:t>We can configure runtime environments that specify the version of PowerShell &amp; which modules are installed</a:t>
            </a:r>
          </a:p>
          <a:p>
            <a:r>
              <a:rPr lang="en-GB" dirty="0"/>
              <a:t>Hybrid worker – allows you to run Azure Automation scripts on-prem, means they can have access to your on-prem resources</a:t>
            </a:r>
          </a:p>
          <a:p>
            <a:r>
              <a:rPr lang="en-GB" dirty="0"/>
              <a:t>(extension based hybrid workers – vs the old style agent based, deprecated)</a:t>
            </a:r>
          </a:p>
          <a:p>
            <a:r>
              <a:rPr lang="en-GB" dirty="0"/>
              <a:t>Variables- available to all runbooks, can have encrypted ones</a:t>
            </a:r>
          </a:p>
          <a:p>
            <a:r>
              <a:rPr lang="en-GB" dirty="0"/>
              <a:t>Source control integration – update runbooks from source control – GitHub, ADO</a:t>
            </a:r>
          </a:p>
        </p:txBody>
      </p:sp>
      <p:sp>
        <p:nvSpPr>
          <p:cNvPr id="4" name="Slide Number Placeholder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1972546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6763-CF23-2A6D-B0FE-37203BF07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D3D14-E451-7102-DC29-80EAD6A9B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6D51E-3254-4D5C-A749-EC22FCFA53BF}"/>
              </a:ext>
            </a:extLst>
          </p:cNvPr>
          <p:cNvSpPr>
            <a:spLocks noGrp="1"/>
          </p:cNvSpPr>
          <p:nvPr>
            <p:ph type="body" idx="1"/>
          </p:nvPr>
        </p:nvSpPr>
        <p:spPr/>
        <p:txBody>
          <a:bodyPr/>
          <a:lstStyle/>
          <a:p>
            <a:r>
              <a:rPr lang="en-GB" dirty="0"/>
              <a:t>We can still move our scripts to the cloud – even if we need to access on-prem resources</a:t>
            </a:r>
          </a:p>
          <a:p>
            <a:endParaRPr lang="en-GB" dirty="0"/>
          </a:p>
        </p:txBody>
      </p:sp>
      <p:sp>
        <p:nvSpPr>
          <p:cNvPr id="4" name="Slide Number Placeholder 3">
            <a:extLst>
              <a:ext uri="{FF2B5EF4-FFF2-40B4-BE49-F238E27FC236}">
                <a16:creationId xmlns:a16="http://schemas.microsoft.com/office/drawing/2014/main" id="{B281CB20-6164-F940-8EEC-15C2C3A51223}"/>
              </a:ext>
            </a:extLst>
          </p:cNvPr>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319218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way of managing modules\packages &amp; files that are available to your </a:t>
            </a:r>
            <a:r>
              <a:rPr lang="en-GB" dirty="0" err="1"/>
              <a:t>runbookes</a:t>
            </a:r>
            <a:endParaRPr lang="en-GB" dirty="0"/>
          </a:p>
          <a:p>
            <a:r>
              <a:rPr lang="en-GB" dirty="0"/>
              <a:t>System runtimes – but you can’t change those</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1297539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40E43-8F5B-3AD2-39E5-10A1A2828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6E007-FE50-09B6-609E-7723DF4B9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49084-FE77-1368-E2A0-D2E33505BBBA}"/>
              </a:ext>
            </a:extLst>
          </p:cNvPr>
          <p:cNvSpPr>
            <a:spLocks noGrp="1"/>
          </p:cNvSpPr>
          <p:nvPr>
            <p:ph type="body" idx="1"/>
          </p:nvPr>
        </p:nvSpPr>
        <p:spPr/>
        <p:txBody>
          <a:bodyPr/>
          <a:lstStyle/>
          <a:p>
            <a:r>
              <a:rPr lang="en-GB" dirty="0"/>
              <a:t>We can still move our scripts to the cloud – even if we need to access on-prem resources</a:t>
            </a:r>
          </a:p>
          <a:p>
            <a:endParaRPr lang="en-GB" dirty="0"/>
          </a:p>
        </p:txBody>
      </p:sp>
      <p:sp>
        <p:nvSpPr>
          <p:cNvPr id="4" name="Slide Number Placeholder 3">
            <a:extLst>
              <a:ext uri="{FF2B5EF4-FFF2-40B4-BE49-F238E27FC236}">
                <a16:creationId xmlns:a16="http://schemas.microsoft.com/office/drawing/2014/main" id="{11D0BB9B-028D-81C4-6508-2F3F49110EE5}"/>
              </a:ext>
            </a:extLst>
          </p:cNvPr>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24076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Azure Automation extension in </a:t>
            </a:r>
            <a:r>
              <a:rPr lang="en-GB" dirty="0" err="1"/>
              <a:t>VSCode</a:t>
            </a:r>
            <a:endParaRPr lang="en-GB" dirty="0"/>
          </a:p>
          <a:p>
            <a:pPr marL="171450" indent="-171450">
              <a:buFontTx/>
              <a:buChar char="-"/>
            </a:pPr>
            <a:r>
              <a:rPr lang="en-GB" dirty="0"/>
              <a:t>Create runbook – ‘Azure Cleanup’</a:t>
            </a:r>
          </a:p>
          <a:p>
            <a:pPr marL="171450" indent="-171450">
              <a:buFontTx/>
              <a:buChar char="-"/>
            </a:pPr>
            <a:r>
              <a:rPr lang="en-GB" dirty="0"/>
              <a:t>Add code to look for resources to clean up (script 1.)</a:t>
            </a:r>
          </a:p>
          <a:p>
            <a:pPr marL="171450" indent="-171450">
              <a:buFontTx/>
              <a:buChar char="-"/>
            </a:pPr>
            <a:r>
              <a:rPr lang="en-GB" dirty="0"/>
              <a:t>Publish from </a:t>
            </a:r>
            <a:r>
              <a:rPr lang="en-GB" dirty="0" err="1"/>
              <a:t>vscode</a:t>
            </a:r>
            <a:endParaRPr lang="en-GB" dirty="0"/>
          </a:p>
          <a:p>
            <a:pPr marL="171450" indent="-171450">
              <a:buFontTx/>
              <a:buChar char="-"/>
            </a:pPr>
            <a:r>
              <a:rPr lang="en-GB" dirty="0"/>
              <a:t>Run from </a:t>
            </a:r>
            <a:r>
              <a:rPr lang="en-GB" dirty="0" err="1"/>
              <a:t>vscode</a:t>
            </a:r>
            <a:r>
              <a:rPr lang="en-GB" dirty="0"/>
              <a:t> – with tracked output </a:t>
            </a:r>
          </a:p>
          <a:p>
            <a:pPr marL="171450" indent="-171450">
              <a:buFontTx/>
              <a:buChar char="-"/>
            </a:pPr>
            <a:r>
              <a:rPr lang="en-GB" dirty="0"/>
              <a:t>Get permissions error – but it didn’t fail the runbook</a:t>
            </a:r>
          </a:p>
          <a:p>
            <a:pPr marL="171450" indent="-171450">
              <a:buFontTx/>
              <a:buChar char="-"/>
            </a:pPr>
            <a:endParaRPr lang="en-GB" dirty="0"/>
          </a:p>
          <a:p>
            <a:pPr marL="171450" indent="-171450">
              <a:buFontTx/>
              <a:buChar char="-"/>
            </a:pPr>
            <a:r>
              <a:rPr lang="en-GB" dirty="0"/>
              <a:t>Add try\catch and </a:t>
            </a:r>
            <a:r>
              <a:rPr lang="en-GB" dirty="0" err="1"/>
              <a:t>errorAction</a:t>
            </a:r>
            <a:r>
              <a:rPr lang="en-GB" dirty="0"/>
              <a:t> preference (script 2)</a:t>
            </a:r>
          </a:p>
          <a:p>
            <a:pPr marL="171450" indent="-171450">
              <a:buFontTx/>
              <a:buChar char="-"/>
            </a:pPr>
            <a:r>
              <a:rPr lang="en-GB" dirty="0"/>
              <a:t>Now it’s failing the runbook, and stopping when it hits the first error</a:t>
            </a:r>
          </a:p>
          <a:p>
            <a:pPr marL="171450" indent="-171450">
              <a:buFontTx/>
              <a:buChar char="-"/>
            </a:pPr>
            <a:r>
              <a:rPr lang="en-GB" dirty="0"/>
              <a:t>Let’s fix the error</a:t>
            </a:r>
          </a:p>
          <a:p>
            <a:pPr marL="171450" indent="-171450">
              <a:buFontTx/>
              <a:buChar char="-"/>
            </a:pPr>
            <a:endParaRPr lang="en-GB" dirty="0"/>
          </a:p>
          <a:p>
            <a:pPr marL="171450" indent="-171450">
              <a:buFontTx/>
              <a:buChar char="-"/>
            </a:pPr>
            <a:r>
              <a:rPr lang="en-GB" dirty="0"/>
              <a:t>We added a managed identity</a:t>
            </a:r>
          </a:p>
          <a:p>
            <a:pPr marL="628650" lvl="1" indent="-171450">
              <a:buFontTx/>
              <a:buChar char="-"/>
            </a:pPr>
            <a:r>
              <a:rPr lang="en-GB" dirty="0"/>
              <a:t>Need to give it permissions</a:t>
            </a:r>
          </a:p>
          <a:p>
            <a:pPr marL="628650" lvl="1" indent="-171450">
              <a:buFontTx/>
              <a:buChar char="-"/>
            </a:pPr>
            <a:r>
              <a:rPr lang="en-GB" dirty="0"/>
              <a:t>Go to identity page for Azure Automation</a:t>
            </a:r>
          </a:p>
          <a:p>
            <a:pPr marL="628650" lvl="1" indent="-171450">
              <a:buFontTx/>
              <a:buChar char="-"/>
            </a:pPr>
            <a:r>
              <a:rPr lang="en-GB" dirty="0"/>
              <a:t>Azure Role assignments</a:t>
            </a:r>
          </a:p>
          <a:p>
            <a:pPr marL="628650" lvl="1" indent="-171450">
              <a:buFontTx/>
              <a:buChar char="-"/>
            </a:pPr>
            <a:r>
              <a:rPr lang="en-GB" dirty="0"/>
              <a:t>Give reader to subscription – explain that permissions should be minimal – but for this task we’re looking for all kinds of things across the sub</a:t>
            </a:r>
          </a:p>
          <a:p>
            <a:pPr marL="171450" indent="-171450">
              <a:buFontTx/>
              <a:buChar char="-"/>
            </a:pPr>
            <a:r>
              <a:rPr lang="en-GB" dirty="0"/>
              <a:t>Rerun – works</a:t>
            </a:r>
          </a:p>
          <a:p>
            <a:pPr marL="628650" lvl="1" indent="-171450">
              <a:buFontTx/>
              <a:buChar char="-"/>
            </a:pPr>
            <a:r>
              <a:rPr lang="en-GB" dirty="0"/>
              <a:t>Add schedule</a:t>
            </a:r>
          </a:p>
          <a:p>
            <a:pPr marL="628650" lvl="1" indent="-171450">
              <a:buFontTx/>
              <a:buChar char="-"/>
            </a:pPr>
            <a:r>
              <a:rPr lang="en-GB" dirty="0"/>
              <a:t>Done…. But would be cool to do something with the output</a:t>
            </a:r>
          </a:p>
          <a:p>
            <a:pPr marL="171450" lvl="0" indent="-171450">
              <a:buFontTx/>
              <a:buChar char="-"/>
            </a:pPr>
            <a:r>
              <a:rPr lang="en-GB" dirty="0"/>
              <a:t>ADO</a:t>
            </a:r>
          </a:p>
          <a:p>
            <a:pPr marL="628650" lvl="1" indent="-171450">
              <a:buFontTx/>
              <a:buChar char="-"/>
            </a:pPr>
            <a:r>
              <a:rPr lang="en-GB" dirty="0">
                <a:hlinkClick r:id="rId3"/>
              </a:rPr>
              <a:t>Work items – Boards</a:t>
            </a:r>
            <a:r>
              <a:rPr lang="en-GB" dirty="0"/>
              <a:t> - https://dev.azure.com/jpomfret7/ProjectPomfret/_workitems/recentlyupdated/</a:t>
            </a:r>
          </a:p>
          <a:p>
            <a:pPr marL="628650" lvl="1" indent="-171450">
              <a:buFontTx/>
              <a:buChar char="-"/>
            </a:pPr>
            <a:r>
              <a:rPr lang="en-GB" dirty="0"/>
              <a:t>Add Managed identity to users &amp; assign permissions to create WI</a:t>
            </a:r>
          </a:p>
          <a:p>
            <a:pPr marL="628650" lvl="1" indent="-171450">
              <a:buFontTx/>
              <a:buChar char="-"/>
            </a:pPr>
            <a:r>
              <a:rPr lang="en-GB" dirty="0"/>
              <a:t>Add code to rest </a:t>
            </a:r>
            <a:r>
              <a:rPr lang="en-GB" dirty="0" err="1"/>
              <a:t>api</a:t>
            </a:r>
            <a:r>
              <a:rPr lang="en-GB" dirty="0"/>
              <a:t> call to create WI (script 3)</a:t>
            </a:r>
          </a:p>
          <a:p>
            <a:pPr marL="1085850" lvl="2" indent="-171450">
              <a:buFontTx/>
              <a:buChar char="-"/>
            </a:pPr>
            <a:r>
              <a:rPr lang="en-GB" dirty="0"/>
              <a:t>Basic info …. But ADO descriptions can be HTML (md coming soon!)</a:t>
            </a:r>
          </a:p>
          <a:p>
            <a:pPr marL="171450" lvl="0" indent="-171450">
              <a:buFontTx/>
              <a:buChar char="-"/>
            </a:pPr>
            <a:r>
              <a:rPr lang="en-GB" dirty="0"/>
              <a:t>Format body (HTML)</a:t>
            </a:r>
          </a:p>
          <a:p>
            <a:pPr marL="628650" lvl="1" indent="-171450">
              <a:buFontTx/>
              <a:buChar char="-"/>
            </a:pPr>
            <a:r>
              <a:rPr lang="en-GB" dirty="0"/>
              <a:t>Add a bunch of </a:t>
            </a:r>
            <a:r>
              <a:rPr lang="en-GB" dirty="0" err="1"/>
              <a:t>css</a:t>
            </a:r>
            <a:r>
              <a:rPr lang="en-GB" dirty="0"/>
              <a:t> and html to make it pretty (script 4)</a:t>
            </a:r>
          </a:p>
          <a:p>
            <a:pPr marL="171450" lvl="0" indent="-171450">
              <a:buFontTx/>
              <a:buChar char="-"/>
            </a:pPr>
            <a:r>
              <a:rPr lang="en-GB" dirty="0"/>
              <a:t>Makes the code pretty long and messy – move CSS to a shared variable and pull that in (script 5)</a:t>
            </a:r>
          </a:p>
          <a:p>
            <a:pPr marL="171450" lvl="0" indent="-171450">
              <a:buFontTx/>
              <a:buChar char="-"/>
            </a:pPr>
            <a:r>
              <a:rPr lang="en-GB" dirty="0"/>
              <a:t>TODO – move some of the logic into a shared function too?</a:t>
            </a:r>
          </a:p>
        </p:txBody>
      </p:sp>
      <p:sp>
        <p:nvSpPr>
          <p:cNvPr id="4" name="Slide Number Placeholder 3"/>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1111231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things to look into</a:t>
            </a:r>
          </a:p>
          <a:p>
            <a:pPr marL="171450" indent="-171450">
              <a:buFontTx/>
              <a:buChar char="-"/>
            </a:pPr>
            <a:r>
              <a:rPr lang="en-GB" dirty="0"/>
              <a:t>Runbooks calling runbooks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421575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Asked copilot to make me a picture of someone writing </a:t>
            </a:r>
            <a:r>
              <a:rPr lang="en-GB" dirty="0" err="1"/>
              <a:t>powershell</a:t>
            </a:r>
            <a:r>
              <a:rPr lang="en-GB" dirty="0"/>
              <a:t> in a server room – and I got a woman!</a:t>
            </a:r>
          </a:p>
          <a:p>
            <a:endParaRPr lang="en-GB" dirty="0"/>
          </a:p>
          <a:p>
            <a:r>
              <a:rPr lang="en-GB" dirty="0"/>
              <a:t>We used to have on-prem servers, we could write PowerShell and schedule it as windows scheduled tasks!</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then our servers and processes were sucked or migrated into the cloud.</a:t>
            </a:r>
          </a:p>
          <a:p>
            <a:endParaRPr lang="en-GB" dirty="0"/>
          </a:p>
          <a:p>
            <a:r>
              <a:rPr lang="en-GB" dirty="0"/>
              <a:t>Things became serverless…  what does this mean?</a:t>
            </a:r>
          </a:p>
          <a:p>
            <a:endParaRPr lang="en-GB" dirty="0"/>
          </a:p>
          <a:p>
            <a:r>
              <a:rPr lang="en-GB" dirty="0"/>
              <a:t>Well instead of virtual machines for every application.</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152476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Azure Services – this is a quiz! </a:t>
            </a:r>
          </a:p>
          <a:p>
            <a:r>
              <a:rPr lang="en-GB" dirty="0"/>
              <a:t>There is no operating system for us to schedule tasks on</a:t>
            </a:r>
          </a:p>
          <a:p>
            <a:endParaRPr lang="en-GB" dirty="0"/>
          </a:p>
          <a:p>
            <a:r>
              <a:rPr lang="en-GB" dirty="0"/>
              <a:t>Storage accounts</a:t>
            </a:r>
          </a:p>
          <a:p>
            <a:r>
              <a:rPr lang="en-GB" dirty="0"/>
              <a:t>App services</a:t>
            </a:r>
          </a:p>
          <a:p>
            <a:r>
              <a:rPr lang="en-GB" dirty="0"/>
              <a:t>Databricks</a:t>
            </a:r>
          </a:p>
          <a:p>
            <a:r>
              <a:rPr lang="en-GB" dirty="0"/>
              <a:t>SQL MI</a:t>
            </a:r>
          </a:p>
          <a:p>
            <a:r>
              <a:rPr lang="en-GB" dirty="0"/>
              <a:t>SQL Database</a:t>
            </a:r>
          </a:p>
          <a:p>
            <a:r>
              <a:rPr lang="en-GB" dirty="0"/>
              <a:t>Data Factory</a:t>
            </a:r>
          </a:p>
          <a:p>
            <a:r>
              <a:rPr lang="en-GB" dirty="0"/>
              <a:t>Azure Kubernetes Service</a:t>
            </a:r>
          </a:p>
        </p:txBody>
      </p:sp>
      <p:sp>
        <p:nvSpPr>
          <p:cNvPr id="4" name="Slide Number Placeholder 3"/>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406138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005E-ABD2-76A7-8A81-5373DEDC2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5B9091-5B91-DE6E-F9D5-CF5A5524E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D74A6-3CE8-6EBC-90B4-5294C3490153}"/>
              </a:ext>
            </a:extLst>
          </p:cNvPr>
          <p:cNvSpPr>
            <a:spLocks noGrp="1"/>
          </p:cNvSpPr>
          <p:nvPr>
            <p:ph type="body" idx="1"/>
          </p:nvPr>
        </p:nvSpPr>
        <p:spPr/>
        <p:txBody>
          <a:bodyPr/>
          <a:lstStyle/>
          <a:p>
            <a:r>
              <a:rPr lang="en-GB" dirty="0"/>
              <a:t>There are many options available</a:t>
            </a:r>
          </a:p>
          <a:p>
            <a:r>
              <a:rPr lang="en-GB" dirty="0"/>
              <a:t>We need to decide which tool is right for the job</a:t>
            </a:r>
          </a:p>
          <a:p>
            <a:pPr marL="171450" indent="-171450">
              <a:buFontTx/>
              <a:buChar char="-"/>
            </a:pPr>
            <a:r>
              <a:rPr lang="en-GB" dirty="0"/>
              <a:t>How much control do we need?</a:t>
            </a:r>
          </a:p>
          <a:p>
            <a:pPr marL="171450" indent="-171450">
              <a:buFontTx/>
              <a:buChar char="-"/>
            </a:pPr>
            <a:r>
              <a:rPr lang="en-GB" dirty="0"/>
              <a:t>Do we need to run </a:t>
            </a:r>
            <a:r>
              <a:rPr lang="en-GB" dirty="0" err="1"/>
              <a:t>adhoc</a:t>
            </a:r>
            <a:r>
              <a:rPr lang="en-GB" dirty="0"/>
              <a:t> code or scheduled jobs?</a:t>
            </a:r>
          </a:p>
          <a:p>
            <a:pPr marL="171450" indent="-171450">
              <a:buFontTx/>
              <a:buChar char="-"/>
            </a:pPr>
            <a:r>
              <a:rPr lang="en-GB" dirty="0"/>
              <a:t>Or code triggered by events?</a:t>
            </a:r>
          </a:p>
          <a:p>
            <a:pPr marL="171450" indent="-171450">
              <a:buFontTx/>
              <a:buChar char="-"/>
            </a:pPr>
            <a:r>
              <a:rPr lang="en-GB" dirty="0"/>
              <a:t>Who’s writing it? Business or IT?</a:t>
            </a:r>
          </a:p>
          <a:p>
            <a:pPr marL="171450" indent="-171450">
              <a:buFontTx/>
              <a:buChar char="-"/>
            </a:pPr>
            <a:endParaRPr lang="en-GB" dirty="0"/>
          </a:p>
          <a:p>
            <a:pPr marL="0" indent="0">
              <a:buFontTx/>
              <a:buNone/>
            </a:pPr>
            <a:r>
              <a:rPr lang="en-GB" dirty="0"/>
              <a:t>Cloud shell – great for running </a:t>
            </a:r>
            <a:r>
              <a:rPr lang="en-GB" dirty="0" err="1"/>
              <a:t>adhoc</a:t>
            </a:r>
            <a:r>
              <a:rPr lang="en-GB" dirty="0"/>
              <a:t> code from the Azure Portal</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DC1BB271-B949-470C-E871-E705DECFE523}"/>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186086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4.xml"/><Relationship Id="rId17" Type="http://schemas.openxmlformats.org/officeDocument/2006/relationships/image" Target="../media/image4.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sv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3" name="Image 6" descr="Une image contenant texte&#10;&#10;Description générée automatiquement">
            <a:extLst>
              <a:ext uri="{FF2B5EF4-FFF2-40B4-BE49-F238E27FC236}">
                <a16:creationId xmlns:a16="http://schemas.microsoft.com/office/drawing/2014/main" id="{0EFEF5A6-FE63-3729-3BC8-5C439E7D2536}"/>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4" name="Picture 3" descr="A blue and black logo&#10;&#10;AI-generated content may be incorrect.">
            <a:extLst>
              <a:ext uri="{FF2B5EF4-FFF2-40B4-BE49-F238E27FC236}">
                <a16:creationId xmlns:a16="http://schemas.microsoft.com/office/drawing/2014/main" id="{E47D3437-6325-1541-FEA2-13192278A5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22761" y="6426325"/>
            <a:ext cx="313451" cy="266557"/>
          </a:xfrm>
          <a:prstGeom prst="rect">
            <a:avLst/>
          </a:prstGeom>
        </p:spPr>
      </p:pic>
      <p:sp>
        <p:nvSpPr>
          <p:cNvPr id="5" name="TextBox 4">
            <a:extLst>
              <a:ext uri="{FF2B5EF4-FFF2-40B4-BE49-F238E27FC236}">
                <a16:creationId xmlns:a16="http://schemas.microsoft.com/office/drawing/2014/main" id="{B0BF1D2D-AFF1-CDB1-AAB9-C5AD2DF779ED}"/>
              </a:ext>
            </a:extLst>
          </p:cNvPr>
          <p:cNvSpPr txBox="1"/>
          <p:nvPr userDrawn="1"/>
        </p:nvSpPr>
        <p:spPr>
          <a:xfrm>
            <a:off x="8836212" y="6371471"/>
            <a:ext cx="2718613" cy="369332"/>
          </a:xfrm>
          <a:prstGeom prst="rect">
            <a:avLst/>
          </a:prstGeom>
          <a:noFill/>
        </p:spPr>
        <p:txBody>
          <a:bodyPr wrap="square">
            <a:spAutoFit/>
          </a:bodyPr>
          <a:lstStyle/>
          <a:p>
            <a:r>
              <a:rPr lang="en-GB" dirty="0"/>
              <a:t>linkedin.com/in/</a:t>
            </a:r>
            <a:r>
              <a:rPr lang="en-GB" dirty="0" err="1"/>
              <a:t>jpomfret</a:t>
            </a:r>
            <a:r>
              <a:rPr lang="en-GB" dirty="0"/>
              <a:t>/</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b="1" dirty="0">
              <a:solidFill>
                <a:srgbClr val="346296"/>
              </a:solidFill>
            </a:endParaRP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pic>
        <p:nvPicPr>
          <p:cNvPr id="6" name="Picture 5" descr="A blue and black logo&#10;&#10;AI-generated content may be incorrect.">
            <a:extLst>
              <a:ext uri="{FF2B5EF4-FFF2-40B4-BE49-F238E27FC236}">
                <a16:creationId xmlns:a16="http://schemas.microsoft.com/office/drawing/2014/main" id="{A3E8A8CF-233B-A1F4-0354-19723C024E0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522761" y="6426325"/>
            <a:ext cx="313451" cy="266557"/>
          </a:xfrm>
          <a:prstGeom prst="rect">
            <a:avLst/>
          </a:prstGeom>
        </p:spPr>
      </p:pic>
      <p:sp>
        <p:nvSpPr>
          <p:cNvPr id="14" name="TextBox 13">
            <a:extLst>
              <a:ext uri="{FF2B5EF4-FFF2-40B4-BE49-F238E27FC236}">
                <a16:creationId xmlns:a16="http://schemas.microsoft.com/office/drawing/2014/main" id="{7152C42B-808F-EC2B-8FA1-53C0D5579A86}"/>
              </a:ext>
            </a:extLst>
          </p:cNvPr>
          <p:cNvSpPr txBox="1"/>
          <p:nvPr userDrawn="1"/>
        </p:nvSpPr>
        <p:spPr>
          <a:xfrm>
            <a:off x="8836212" y="6371471"/>
            <a:ext cx="2718613" cy="369332"/>
          </a:xfrm>
          <a:prstGeom prst="rect">
            <a:avLst/>
          </a:prstGeom>
          <a:noFill/>
        </p:spPr>
        <p:txBody>
          <a:bodyPr wrap="square">
            <a:spAutoFit/>
          </a:bodyPr>
          <a:lstStyle/>
          <a:p>
            <a:r>
              <a:rPr lang="en-GB" dirty="0"/>
              <a:t>linkedin.com/in/</a:t>
            </a:r>
            <a:r>
              <a:rPr lang="en-GB" dirty="0" err="1"/>
              <a:t>jpomfret</a:t>
            </a:r>
            <a:r>
              <a:rPr lang="en-GB" dirty="0"/>
              <a:t>/</a:t>
            </a:r>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702" r:id="rId11"/>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6" Type="http://schemas.openxmlformats.org/officeDocument/2006/relationships/image" Target="../media/image28.sv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psconfeu@synedgy.com"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mailto:jpomfret7@gmail.com"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the ‘Night Light Mode’</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3FE7-5848-684A-F53B-AB710D6979AE}"/>
              </a:ext>
            </a:extLst>
          </p:cNvPr>
          <p:cNvSpPr>
            <a:spLocks noGrp="1"/>
          </p:cNvSpPr>
          <p:nvPr>
            <p:ph type="title"/>
          </p:nvPr>
        </p:nvSpPr>
        <p:spPr/>
        <p:txBody>
          <a:bodyPr/>
          <a:lstStyle/>
          <a:p>
            <a:endParaRPr lang="en-GB" dirty="0"/>
          </a:p>
        </p:txBody>
      </p:sp>
      <p:pic>
        <p:nvPicPr>
          <p:cNvPr id="5" name="Content Placeholder 4" descr="A cartoon of several computer servers falling into the cloud&#10;&#10;AI-generated content may be incorrect.">
            <a:extLst>
              <a:ext uri="{FF2B5EF4-FFF2-40B4-BE49-F238E27FC236}">
                <a16:creationId xmlns:a16="http://schemas.microsoft.com/office/drawing/2014/main" id="{4B0DCBF3-F32F-BF18-D56D-032FA42FA676}"/>
              </a:ext>
            </a:extLst>
          </p:cNvPr>
          <p:cNvPicPr>
            <a:picLocks noGrp="1" noChangeAspect="1"/>
          </p:cNvPicPr>
          <p:nvPr>
            <p:ph idx="1"/>
          </p:nvPr>
        </p:nvPicPr>
        <p:blipFill>
          <a:blip r:embed="rId3"/>
          <a:stretch>
            <a:fillRect/>
          </a:stretch>
        </p:blipFill>
        <p:spPr>
          <a:xfrm>
            <a:off x="3793959" y="-24061"/>
            <a:ext cx="4604081" cy="6906122"/>
          </a:xfrm>
        </p:spPr>
      </p:pic>
    </p:spTree>
    <p:extLst>
      <p:ext uri="{BB962C8B-B14F-4D97-AF65-F5344CB8AC3E}">
        <p14:creationId xmlns:p14="http://schemas.microsoft.com/office/powerpoint/2010/main" val="336332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437F529-E057-2EBD-90AC-F7CEC4DDB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492" y="1739939"/>
            <a:ext cx="1260000" cy="1260000"/>
          </a:xfrm>
          <a:prstGeom prst="rect">
            <a:avLst/>
          </a:prstGeom>
        </p:spPr>
      </p:pic>
      <p:pic>
        <p:nvPicPr>
          <p:cNvPr id="11" name="Graphic 10">
            <a:extLst>
              <a:ext uri="{FF2B5EF4-FFF2-40B4-BE49-F238E27FC236}">
                <a16:creationId xmlns:a16="http://schemas.microsoft.com/office/drawing/2014/main" id="{03945F50-A92B-2551-EA53-2D7D19DC86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808" y="3400248"/>
            <a:ext cx="1260000" cy="1260000"/>
          </a:xfrm>
          <a:prstGeom prst="rect">
            <a:avLst/>
          </a:prstGeom>
        </p:spPr>
      </p:pic>
      <p:pic>
        <p:nvPicPr>
          <p:cNvPr id="13" name="Graphic 12">
            <a:extLst>
              <a:ext uri="{FF2B5EF4-FFF2-40B4-BE49-F238E27FC236}">
                <a16:creationId xmlns:a16="http://schemas.microsoft.com/office/drawing/2014/main" id="{AF00D0A3-7DB7-2B03-22D7-7184E1E50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5287" y="3428578"/>
            <a:ext cx="1260000" cy="1260000"/>
          </a:xfrm>
          <a:prstGeom prst="rect">
            <a:avLst/>
          </a:prstGeom>
        </p:spPr>
      </p:pic>
      <p:pic>
        <p:nvPicPr>
          <p:cNvPr id="17" name="Graphic 16">
            <a:extLst>
              <a:ext uri="{FF2B5EF4-FFF2-40B4-BE49-F238E27FC236}">
                <a16:creationId xmlns:a16="http://schemas.microsoft.com/office/drawing/2014/main" id="{2190B99E-D90B-FFBD-7559-C0A92D5230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6132" y="1739939"/>
            <a:ext cx="1260000" cy="1260000"/>
          </a:xfrm>
          <a:prstGeom prst="rect">
            <a:avLst/>
          </a:prstGeom>
        </p:spPr>
      </p:pic>
      <p:pic>
        <p:nvPicPr>
          <p:cNvPr id="19" name="Graphic 18">
            <a:extLst>
              <a:ext uri="{FF2B5EF4-FFF2-40B4-BE49-F238E27FC236}">
                <a16:creationId xmlns:a16="http://schemas.microsoft.com/office/drawing/2014/main" id="{E37D8112-F518-235B-D029-4E6AD3290B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26132" y="4901521"/>
            <a:ext cx="1260000" cy="1260000"/>
          </a:xfrm>
          <a:prstGeom prst="rect">
            <a:avLst/>
          </a:prstGeom>
        </p:spPr>
      </p:pic>
      <p:pic>
        <p:nvPicPr>
          <p:cNvPr id="23" name="Graphic 22">
            <a:extLst>
              <a:ext uri="{FF2B5EF4-FFF2-40B4-BE49-F238E27FC236}">
                <a16:creationId xmlns:a16="http://schemas.microsoft.com/office/drawing/2014/main" id="{7722281A-4343-E3C1-AE55-90D9B22296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13812" y="1739939"/>
            <a:ext cx="1260000" cy="1260000"/>
          </a:xfrm>
          <a:prstGeom prst="rect">
            <a:avLst/>
          </a:prstGeom>
        </p:spPr>
      </p:pic>
      <p:pic>
        <p:nvPicPr>
          <p:cNvPr id="25" name="Graphic 24">
            <a:extLst>
              <a:ext uri="{FF2B5EF4-FFF2-40B4-BE49-F238E27FC236}">
                <a16:creationId xmlns:a16="http://schemas.microsoft.com/office/drawing/2014/main" id="{EF81324F-1A3E-B477-BB56-013EA34FBE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13812" y="4901521"/>
            <a:ext cx="1260000" cy="1260000"/>
          </a:xfrm>
          <a:prstGeom prst="rect">
            <a:avLst/>
          </a:prstGeom>
        </p:spPr>
      </p:pic>
      <p:sp>
        <p:nvSpPr>
          <p:cNvPr id="26" name="Title 25">
            <a:extLst>
              <a:ext uri="{FF2B5EF4-FFF2-40B4-BE49-F238E27FC236}">
                <a16:creationId xmlns:a16="http://schemas.microsoft.com/office/drawing/2014/main" id="{8B6B37FD-748C-04BC-3272-27A18ED2B192}"/>
              </a:ext>
            </a:extLst>
          </p:cNvPr>
          <p:cNvSpPr>
            <a:spLocks noGrp="1"/>
          </p:cNvSpPr>
          <p:nvPr>
            <p:ph type="title"/>
          </p:nvPr>
        </p:nvSpPr>
        <p:spPr/>
        <p:txBody>
          <a:bodyPr/>
          <a:lstStyle/>
          <a:p>
            <a:r>
              <a:rPr lang="en-GB" dirty="0"/>
              <a:t>Azure Services</a:t>
            </a:r>
          </a:p>
        </p:txBody>
      </p:sp>
    </p:spTree>
    <p:extLst>
      <p:ext uri="{BB962C8B-B14F-4D97-AF65-F5344CB8AC3E}">
        <p14:creationId xmlns:p14="http://schemas.microsoft.com/office/powerpoint/2010/main" val="18539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3FF0-E82C-3DCB-6DE8-A3400010E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55477-5AE5-A60B-BB40-5B9E425123D2}"/>
              </a:ext>
            </a:extLst>
          </p:cNvPr>
          <p:cNvSpPr>
            <a:spLocks noGrp="1"/>
          </p:cNvSpPr>
          <p:nvPr>
            <p:ph type="title"/>
          </p:nvPr>
        </p:nvSpPr>
        <p:spPr/>
        <p:txBody>
          <a:bodyPr>
            <a:normAutofit fontScale="90000"/>
          </a:bodyPr>
          <a:lstStyle/>
          <a:p>
            <a:r>
              <a:rPr lang="en-GB" dirty="0"/>
              <a:t>But where is our PowerShell now?</a:t>
            </a:r>
          </a:p>
        </p:txBody>
      </p:sp>
      <p:grpSp>
        <p:nvGrpSpPr>
          <p:cNvPr id="9" name="Group 8">
            <a:extLst>
              <a:ext uri="{FF2B5EF4-FFF2-40B4-BE49-F238E27FC236}">
                <a16:creationId xmlns:a16="http://schemas.microsoft.com/office/drawing/2014/main" id="{7D0DFFBC-DA18-AA78-6BCB-1B6862B76768}"/>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A4526F2B-AFD3-4516-03CC-DACD44259A33}"/>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4ECEDE8D-EFDC-72AC-09BE-967C3A61A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6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BC6B-49B2-5914-86F6-18D7DFE72E0F}"/>
              </a:ext>
            </a:extLst>
          </p:cNvPr>
          <p:cNvSpPr>
            <a:spLocks noGrp="1"/>
          </p:cNvSpPr>
          <p:nvPr>
            <p:ph type="title"/>
          </p:nvPr>
        </p:nvSpPr>
        <p:spPr>
          <a:xfrm>
            <a:off x="838200" y="365125"/>
            <a:ext cx="9733280" cy="1325563"/>
          </a:xfrm>
        </p:spPr>
        <p:txBody>
          <a:bodyPr anchor="ctr">
            <a:normAutofit/>
          </a:bodyPr>
          <a:lstStyle/>
          <a:p>
            <a:r>
              <a:rPr lang="en-GB" dirty="0"/>
              <a:t>Azure Cloud Shell</a:t>
            </a:r>
          </a:p>
        </p:txBody>
      </p:sp>
      <p:pic>
        <p:nvPicPr>
          <p:cNvPr id="6" name="Picture 5">
            <a:extLst>
              <a:ext uri="{FF2B5EF4-FFF2-40B4-BE49-F238E27FC236}">
                <a16:creationId xmlns:a16="http://schemas.microsoft.com/office/drawing/2014/main" id="{603881BC-B377-D69A-1601-18302138674F}"/>
              </a:ext>
            </a:extLst>
          </p:cNvPr>
          <p:cNvPicPr>
            <a:picLocks noChangeAspect="1"/>
          </p:cNvPicPr>
          <p:nvPr/>
        </p:nvPicPr>
        <p:blipFill>
          <a:blip r:embed="rId3"/>
          <a:stretch>
            <a:fillRect/>
          </a:stretch>
        </p:blipFill>
        <p:spPr>
          <a:xfrm>
            <a:off x="838200" y="1499948"/>
            <a:ext cx="8977067" cy="4712961"/>
          </a:xfrm>
          <a:prstGeom prst="rect">
            <a:avLst/>
          </a:prstGeom>
          <a:noFill/>
        </p:spPr>
      </p:pic>
    </p:spTree>
    <p:extLst>
      <p:ext uri="{BB962C8B-B14F-4D97-AF65-F5344CB8AC3E}">
        <p14:creationId xmlns:p14="http://schemas.microsoft.com/office/powerpoint/2010/main" val="316818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C2A75-D67E-1EF2-290E-BBE0AEFB1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9EE95-1D27-E591-E020-14CE3739F72E}"/>
              </a:ext>
            </a:extLst>
          </p:cNvPr>
          <p:cNvSpPr>
            <a:spLocks noGrp="1"/>
          </p:cNvSpPr>
          <p:nvPr>
            <p:ph type="title"/>
          </p:nvPr>
        </p:nvSpPr>
        <p:spPr/>
        <p:txBody>
          <a:bodyPr>
            <a:normAutofit fontScale="90000"/>
          </a:bodyPr>
          <a:lstStyle/>
          <a:p>
            <a:r>
              <a:rPr lang="en-GB" dirty="0"/>
              <a:t>But where is our PowerShell now?</a:t>
            </a:r>
          </a:p>
        </p:txBody>
      </p:sp>
      <p:grpSp>
        <p:nvGrpSpPr>
          <p:cNvPr id="9" name="Group 8">
            <a:extLst>
              <a:ext uri="{FF2B5EF4-FFF2-40B4-BE49-F238E27FC236}">
                <a16:creationId xmlns:a16="http://schemas.microsoft.com/office/drawing/2014/main" id="{73C5B84D-5147-B96B-D9CF-FF5F1DB5DCF7}"/>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49E6E271-2644-B814-D084-8113C5E8BED0}"/>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94F787AC-76F5-37BD-344D-793288637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AFBC2FE-8352-82F3-84C1-EBAA295209E8}"/>
              </a:ext>
            </a:extLst>
          </p:cNvPr>
          <p:cNvGrpSpPr/>
          <p:nvPr/>
        </p:nvGrpSpPr>
        <p:grpSpPr>
          <a:xfrm>
            <a:off x="4477711" y="1870533"/>
            <a:ext cx="3202420" cy="3920646"/>
            <a:chOff x="4477711" y="1870533"/>
            <a:chExt cx="3202420" cy="3920646"/>
          </a:xfrm>
        </p:grpSpPr>
        <p:sp>
          <p:nvSpPr>
            <p:cNvPr id="6" name="Rectangle: Rounded Corners 5">
              <a:extLst>
                <a:ext uri="{FF2B5EF4-FFF2-40B4-BE49-F238E27FC236}">
                  <a16:creationId xmlns:a16="http://schemas.microsoft.com/office/drawing/2014/main" id="{D8E9F1B9-0F69-DB7D-297F-E205581FF415}"/>
                </a:ext>
              </a:extLst>
            </p:cNvPr>
            <p:cNvSpPr/>
            <p:nvPr/>
          </p:nvSpPr>
          <p:spPr>
            <a:xfrm>
              <a:off x="4477711"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0EC336E9-3905-1887-B330-946006892F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11" r="18584"/>
            <a:stretch/>
          </p:blipFill>
          <p:spPr bwMode="auto">
            <a:xfrm>
              <a:off x="4824999" y="2227173"/>
              <a:ext cx="1440000" cy="1201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32311A3-60A7-87C6-28A8-9EEB4A4646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03" t="4246" r="20315" b="-4246"/>
            <a:stretch/>
          </p:blipFill>
          <p:spPr bwMode="auto">
            <a:xfrm>
              <a:off x="6003410" y="3180053"/>
              <a:ext cx="1440000" cy="1301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C0D4B9F-4A76-B555-CD16-FA20A24FA5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40" r="14536"/>
            <a:stretch/>
          </p:blipFill>
          <p:spPr bwMode="auto">
            <a:xfrm>
              <a:off x="4824999" y="4491022"/>
              <a:ext cx="1440000" cy="1031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3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1A20-11F6-FD60-E836-860D56DA367C}"/>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D7838E3E-57DA-2F4C-AC84-FE61417D35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838200" y="2377401"/>
            <a:ext cx="2520000" cy="21031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95CD8DD-D090-EB2D-38C0-DEE30201D6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4628338" y="2290095"/>
            <a:ext cx="2520000" cy="2277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25BD2324-3141-5BC2-C44A-A18FFD8ECC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8418476" y="2526838"/>
            <a:ext cx="2520000" cy="180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DA91E-0A81-01E1-2F01-59DCD2C56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6BCD6-664A-B58B-FF2B-77678259F02E}"/>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FC535E3F-96AA-0491-CF43-794498235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1455966" y="1449547"/>
            <a:ext cx="900000" cy="751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87A371-7C63-7558-3FE6-6F0AF01BA5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5246104" y="1362241"/>
            <a:ext cx="900000" cy="8135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6AA1DB22-BFDD-CE68-2043-FC11E34393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9015229" y="1515956"/>
            <a:ext cx="900000" cy="6444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B75B87-1A12-E96E-8E25-35F07D313FE0}"/>
              </a:ext>
            </a:extLst>
          </p:cNvPr>
          <p:cNvSpPr txBox="1"/>
          <p:nvPr/>
        </p:nvSpPr>
        <p:spPr>
          <a:xfrm>
            <a:off x="3472588" y="5607140"/>
            <a:ext cx="4997885" cy="523220"/>
          </a:xfrm>
          <a:prstGeom prst="rect">
            <a:avLst/>
          </a:prstGeom>
          <a:noFill/>
        </p:spPr>
        <p:txBody>
          <a:bodyPr wrap="square" rtlCol="0">
            <a:spAutoFit/>
          </a:bodyPr>
          <a:lstStyle/>
          <a:p>
            <a:r>
              <a:rPr lang="en-GB" sz="2800" dirty="0"/>
              <a:t>Choose the right tool for the job!</a:t>
            </a:r>
          </a:p>
        </p:txBody>
      </p:sp>
      <p:sp>
        <p:nvSpPr>
          <p:cNvPr id="10" name="AutoShape 3">
            <a:extLst>
              <a:ext uri="{FF2B5EF4-FFF2-40B4-BE49-F238E27FC236}">
                <a16:creationId xmlns:a16="http://schemas.microsoft.com/office/drawing/2014/main" id="{66F72B1C-D95C-8C78-292C-E20AD2A8E43E}"/>
              </a:ext>
            </a:extLst>
          </p:cNvPr>
          <p:cNvSpPr>
            <a:spLocks noChangeAspect="1" noChangeArrowheads="1" noTextEdit="1"/>
          </p:cNvSpPr>
          <p:nvPr/>
        </p:nvSpPr>
        <p:spPr bwMode="auto">
          <a:xfrm>
            <a:off x="943336" y="2687804"/>
            <a:ext cx="100933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5">
            <a:extLst>
              <a:ext uri="{FF2B5EF4-FFF2-40B4-BE49-F238E27FC236}">
                <a16:creationId xmlns:a16="http://schemas.microsoft.com/office/drawing/2014/main" id="{E47DE197-71FF-07AC-F598-66A1C2D255C1}"/>
              </a:ext>
            </a:extLst>
          </p:cNvPr>
          <p:cNvSpPr>
            <a:spLocks noChangeArrowheads="1"/>
          </p:cNvSpPr>
          <p:nvPr/>
        </p:nvSpPr>
        <p:spPr bwMode="auto">
          <a:xfrm>
            <a:off x="1066006" y="2351425"/>
            <a:ext cx="3352800" cy="365125"/>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6">
            <a:extLst>
              <a:ext uri="{FF2B5EF4-FFF2-40B4-BE49-F238E27FC236}">
                <a16:creationId xmlns:a16="http://schemas.microsoft.com/office/drawing/2014/main" id="{4AFA53D9-5A4B-0F97-F4F5-DB5F666FE19F}"/>
              </a:ext>
            </a:extLst>
          </p:cNvPr>
          <p:cNvSpPr>
            <a:spLocks noChangeArrowheads="1"/>
          </p:cNvSpPr>
          <p:nvPr/>
        </p:nvSpPr>
        <p:spPr bwMode="auto">
          <a:xfrm>
            <a:off x="4418806" y="2351425"/>
            <a:ext cx="3352800" cy="366713"/>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7">
            <a:extLst>
              <a:ext uri="{FF2B5EF4-FFF2-40B4-BE49-F238E27FC236}">
                <a16:creationId xmlns:a16="http://schemas.microsoft.com/office/drawing/2014/main" id="{807734E2-1EB7-6986-01C1-928FE648ACE5}"/>
              </a:ext>
            </a:extLst>
          </p:cNvPr>
          <p:cNvSpPr>
            <a:spLocks noChangeArrowheads="1"/>
          </p:cNvSpPr>
          <p:nvPr/>
        </p:nvSpPr>
        <p:spPr bwMode="auto">
          <a:xfrm>
            <a:off x="7771606" y="2351425"/>
            <a:ext cx="3354388" cy="366713"/>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Line 20">
            <a:extLst>
              <a:ext uri="{FF2B5EF4-FFF2-40B4-BE49-F238E27FC236}">
                <a16:creationId xmlns:a16="http://schemas.microsoft.com/office/drawing/2014/main" id="{C06290D0-82A3-ADB2-A91F-15C75A266F5F}"/>
              </a:ext>
            </a:extLst>
          </p:cNvPr>
          <p:cNvSpPr>
            <a:spLocks noChangeShapeType="1"/>
          </p:cNvSpPr>
          <p:nvPr/>
        </p:nvSpPr>
        <p:spPr bwMode="auto">
          <a:xfrm>
            <a:off x="44188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1">
            <a:extLst>
              <a:ext uri="{FF2B5EF4-FFF2-40B4-BE49-F238E27FC236}">
                <a16:creationId xmlns:a16="http://schemas.microsoft.com/office/drawing/2014/main" id="{7B5EFC11-50C5-442B-CA28-F30C9347BFC1}"/>
              </a:ext>
            </a:extLst>
          </p:cNvPr>
          <p:cNvSpPr>
            <a:spLocks noChangeShapeType="1"/>
          </p:cNvSpPr>
          <p:nvPr/>
        </p:nvSpPr>
        <p:spPr bwMode="auto">
          <a:xfrm>
            <a:off x="77716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6">
            <a:extLst>
              <a:ext uri="{FF2B5EF4-FFF2-40B4-BE49-F238E27FC236}">
                <a16:creationId xmlns:a16="http://schemas.microsoft.com/office/drawing/2014/main" id="{098FAD52-40CE-838B-E619-F5721BFC2C65}"/>
              </a:ext>
            </a:extLst>
          </p:cNvPr>
          <p:cNvSpPr>
            <a:spLocks noChangeShapeType="1"/>
          </p:cNvSpPr>
          <p:nvPr/>
        </p:nvSpPr>
        <p:spPr bwMode="auto">
          <a:xfrm>
            <a:off x="10660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7">
            <a:extLst>
              <a:ext uri="{FF2B5EF4-FFF2-40B4-BE49-F238E27FC236}">
                <a16:creationId xmlns:a16="http://schemas.microsoft.com/office/drawing/2014/main" id="{78B97605-57C0-A77E-2722-B684A0798282}"/>
              </a:ext>
            </a:extLst>
          </p:cNvPr>
          <p:cNvSpPr>
            <a:spLocks noChangeShapeType="1"/>
          </p:cNvSpPr>
          <p:nvPr/>
        </p:nvSpPr>
        <p:spPr bwMode="auto">
          <a:xfrm>
            <a:off x="11125993"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8">
            <a:extLst>
              <a:ext uri="{FF2B5EF4-FFF2-40B4-BE49-F238E27FC236}">
                <a16:creationId xmlns:a16="http://schemas.microsoft.com/office/drawing/2014/main" id="{CD9990BD-E19A-FC60-63A7-4B3667437B2C}"/>
              </a:ext>
            </a:extLst>
          </p:cNvPr>
          <p:cNvSpPr>
            <a:spLocks noChangeShapeType="1"/>
          </p:cNvSpPr>
          <p:nvPr/>
        </p:nvSpPr>
        <p:spPr bwMode="auto">
          <a:xfrm>
            <a:off x="1059656" y="235142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Rectangle 30">
            <a:extLst>
              <a:ext uri="{FF2B5EF4-FFF2-40B4-BE49-F238E27FC236}">
                <a16:creationId xmlns:a16="http://schemas.microsoft.com/office/drawing/2014/main" id="{C34F824E-2471-FA2B-584C-B9F8F01DBAEB}"/>
              </a:ext>
            </a:extLst>
          </p:cNvPr>
          <p:cNvSpPr>
            <a:spLocks noChangeArrowheads="1"/>
          </p:cNvSpPr>
          <p:nvPr/>
        </p:nvSpPr>
        <p:spPr bwMode="auto">
          <a:xfrm>
            <a:off x="7863681" y="2394288"/>
            <a:ext cx="11255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Logic Apps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1">
            <a:extLst>
              <a:ext uri="{FF2B5EF4-FFF2-40B4-BE49-F238E27FC236}">
                <a16:creationId xmlns:a16="http://schemas.microsoft.com/office/drawing/2014/main" id="{A3C53EF9-F357-A712-7040-35310D55FC00}"/>
              </a:ext>
            </a:extLst>
          </p:cNvPr>
          <p:cNvSpPr>
            <a:spLocks noChangeArrowheads="1"/>
          </p:cNvSpPr>
          <p:nvPr/>
        </p:nvSpPr>
        <p:spPr bwMode="auto">
          <a:xfrm>
            <a:off x="4510881" y="2394288"/>
            <a:ext cx="1862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Automation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2">
            <a:extLst>
              <a:ext uri="{FF2B5EF4-FFF2-40B4-BE49-F238E27FC236}">
                <a16:creationId xmlns:a16="http://schemas.microsoft.com/office/drawing/2014/main" id="{ADBFF96A-B2A9-8391-CB4E-71D68AB0DE22}"/>
              </a:ext>
            </a:extLst>
          </p:cNvPr>
          <p:cNvSpPr>
            <a:spLocks noChangeArrowheads="1"/>
          </p:cNvSpPr>
          <p:nvPr/>
        </p:nvSpPr>
        <p:spPr bwMode="auto">
          <a:xfrm>
            <a:off x="1158081" y="2394288"/>
            <a:ext cx="1635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Functions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1" name="Group 70">
            <a:extLst>
              <a:ext uri="{FF2B5EF4-FFF2-40B4-BE49-F238E27FC236}">
                <a16:creationId xmlns:a16="http://schemas.microsoft.com/office/drawing/2014/main" id="{32E0A506-FE8E-6DA2-FA5F-488FA0BB16F2}"/>
              </a:ext>
            </a:extLst>
          </p:cNvPr>
          <p:cNvGrpSpPr/>
          <p:nvPr/>
        </p:nvGrpSpPr>
        <p:grpSpPr>
          <a:xfrm>
            <a:off x="1059656" y="2716550"/>
            <a:ext cx="10072688" cy="657225"/>
            <a:chOff x="1059656" y="2716550"/>
            <a:chExt cx="10072688" cy="657225"/>
          </a:xfrm>
        </p:grpSpPr>
        <p:sp>
          <p:nvSpPr>
            <p:cNvPr id="14" name="Rectangle 8">
              <a:extLst>
                <a:ext uri="{FF2B5EF4-FFF2-40B4-BE49-F238E27FC236}">
                  <a16:creationId xmlns:a16="http://schemas.microsoft.com/office/drawing/2014/main" id="{F3E7339E-3037-EB0A-681B-28DEE90ABE08}"/>
                </a:ext>
              </a:extLst>
            </p:cNvPr>
            <p:cNvSpPr>
              <a:spLocks noChangeArrowheads="1"/>
            </p:cNvSpPr>
            <p:nvPr/>
          </p:nvSpPr>
          <p:spPr bwMode="auto">
            <a:xfrm>
              <a:off x="1066006" y="2716550"/>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9">
              <a:extLst>
                <a:ext uri="{FF2B5EF4-FFF2-40B4-BE49-F238E27FC236}">
                  <a16:creationId xmlns:a16="http://schemas.microsoft.com/office/drawing/2014/main" id="{2982F678-1B54-DF9D-51AB-1A418E94FFAB}"/>
                </a:ext>
              </a:extLst>
            </p:cNvPr>
            <p:cNvSpPr>
              <a:spLocks noChangeArrowheads="1"/>
            </p:cNvSpPr>
            <p:nvPr/>
          </p:nvSpPr>
          <p:spPr bwMode="auto">
            <a:xfrm>
              <a:off x="4418806" y="2718138"/>
              <a:ext cx="3352800" cy="639763"/>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0">
              <a:extLst>
                <a:ext uri="{FF2B5EF4-FFF2-40B4-BE49-F238E27FC236}">
                  <a16:creationId xmlns:a16="http://schemas.microsoft.com/office/drawing/2014/main" id="{C959F6F4-FB1B-A3A3-F3B6-098181FC2CD6}"/>
                </a:ext>
              </a:extLst>
            </p:cNvPr>
            <p:cNvSpPr>
              <a:spLocks noChangeArrowheads="1"/>
            </p:cNvSpPr>
            <p:nvPr/>
          </p:nvSpPr>
          <p:spPr bwMode="auto">
            <a:xfrm>
              <a:off x="7771606" y="2718138"/>
              <a:ext cx="3354388" cy="639763"/>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3C7C4F41-2E1B-3F95-16B6-E5AEB3F63FCE}"/>
                </a:ext>
              </a:extLst>
            </p:cNvPr>
            <p:cNvSpPr>
              <a:spLocks noChangeShapeType="1"/>
            </p:cNvSpPr>
            <p:nvPr/>
          </p:nvSpPr>
          <p:spPr bwMode="auto">
            <a:xfrm>
              <a:off x="1059656" y="2718138"/>
              <a:ext cx="100726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Rectangle 33">
              <a:extLst>
                <a:ext uri="{FF2B5EF4-FFF2-40B4-BE49-F238E27FC236}">
                  <a16:creationId xmlns:a16="http://schemas.microsoft.com/office/drawing/2014/main" id="{69753024-D6AF-81B2-9205-FE111541CB34}"/>
                </a:ext>
              </a:extLst>
            </p:cNvPr>
            <p:cNvSpPr>
              <a:spLocks noChangeArrowheads="1"/>
            </p:cNvSpPr>
            <p:nvPr/>
          </p:nvSpPr>
          <p:spPr bwMode="auto">
            <a:xfrm>
              <a:off x="7863681" y="2759413"/>
              <a:ext cx="387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4">
              <a:extLst>
                <a:ext uri="{FF2B5EF4-FFF2-40B4-BE49-F238E27FC236}">
                  <a16:creationId xmlns:a16="http://schemas.microsoft.com/office/drawing/2014/main" id="{7EC0D164-0684-5D7F-BA6C-B64A0E89A13E}"/>
                </a:ext>
              </a:extLst>
            </p:cNvPr>
            <p:cNvSpPr>
              <a:spLocks noChangeArrowheads="1"/>
            </p:cNvSpPr>
            <p:nvPr/>
          </p:nvSpPr>
          <p:spPr bwMode="auto">
            <a:xfrm>
              <a:off x="8131968" y="2759413"/>
              <a:ext cx="190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5">
              <a:extLst>
                <a:ext uri="{FF2B5EF4-FFF2-40B4-BE49-F238E27FC236}">
                  <a16:creationId xmlns:a16="http://schemas.microsoft.com/office/drawing/2014/main" id="{2503B8DD-200B-C34F-1E3C-E2F0019E10C0}"/>
                </a:ext>
              </a:extLst>
            </p:cNvPr>
            <p:cNvSpPr>
              <a:spLocks noChangeArrowheads="1"/>
            </p:cNvSpPr>
            <p:nvPr/>
          </p:nvSpPr>
          <p:spPr bwMode="auto">
            <a:xfrm>
              <a:off x="8203406" y="2759413"/>
              <a:ext cx="595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Code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36">
              <a:extLst>
                <a:ext uri="{FF2B5EF4-FFF2-40B4-BE49-F238E27FC236}">
                  <a16:creationId xmlns:a16="http://schemas.microsoft.com/office/drawing/2014/main" id="{7C270D2C-25A4-C560-786E-D3E2212C4D71}"/>
                </a:ext>
              </a:extLst>
            </p:cNvPr>
            <p:cNvSpPr>
              <a:spLocks noChangeArrowheads="1"/>
            </p:cNvSpPr>
            <p:nvPr/>
          </p:nvSpPr>
          <p:spPr bwMode="auto">
            <a:xfrm>
              <a:off x="8679656" y="2759413"/>
              <a:ext cx="2079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7">
              <a:extLst>
                <a:ext uri="{FF2B5EF4-FFF2-40B4-BE49-F238E27FC236}">
                  <a16:creationId xmlns:a16="http://schemas.microsoft.com/office/drawing/2014/main" id="{81F1F494-1A1D-28DE-737E-05FB627DE094}"/>
                </a:ext>
              </a:extLst>
            </p:cNvPr>
            <p:cNvSpPr>
              <a:spLocks noChangeArrowheads="1"/>
            </p:cNvSpPr>
            <p:nvPr/>
          </p:nvSpPr>
          <p:spPr bwMode="auto">
            <a:xfrm>
              <a:off x="8768556" y="2759413"/>
              <a:ext cx="500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8">
              <a:extLst>
                <a:ext uri="{FF2B5EF4-FFF2-40B4-BE49-F238E27FC236}">
                  <a16:creationId xmlns:a16="http://schemas.microsoft.com/office/drawing/2014/main" id="{7711EA5F-CFFD-3A16-8F52-8AF9976E51DB}"/>
                </a:ext>
              </a:extLst>
            </p:cNvPr>
            <p:cNvSpPr>
              <a:spLocks noChangeArrowheads="1"/>
            </p:cNvSpPr>
            <p:nvPr/>
          </p:nvSpPr>
          <p:spPr bwMode="auto">
            <a:xfrm>
              <a:off x="9146381" y="2759413"/>
              <a:ext cx="188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9">
              <a:extLst>
                <a:ext uri="{FF2B5EF4-FFF2-40B4-BE49-F238E27FC236}">
                  <a16:creationId xmlns:a16="http://schemas.microsoft.com/office/drawing/2014/main" id="{60AF6BFA-B903-7B8B-AD74-287C9E35B962}"/>
                </a:ext>
              </a:extLst>
            </p:cNvPr>
            <p:cNvSpPr>
              <a:spLocks noChangeArrowheads="1"/>
            </p:cNvSpPr>
            <p:nvPr/>
          </p:nvSpPr>
          <p:spPr bwMode="auto">
            <a:xfrm>
              <a:off x="9216231" y="2759413"/>
              <a:ext cx="1636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Code option for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40">
              <a:extLst>
                <a:ext uri="{FF2B5EF4-FFF2-40B4-BE49-F238E27FC236}">
                  <a16:creationId xmlns:a16="http://schemas.microsoft.com/office/drawing/2014/main" id="{461759F8-94E7-2A5B-3F70-FD63F74AB863}"/>
                </a:ext>
              </a:extLst>
            </p:cNvPr>
            <p:cNvSpPr>
              <a:spLocks noChangeArrowheads="1"/>
            </p:cNvSpPr>
            <p:nvPr/>
          </p:nvSpPr>
          <p:spPr bwMode="auto">
            <a:xfrm>
              <a:off x="7863681" y="3034050"/>
              <a:ext cx="2160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automating processes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1">
              <a:extLst>
                <a:ext uri="{FF2B5EF4-FFF2-40B4-BE49-F238E27FC236}">
                  <a16:creationId xmlns:a16="http://schemas.microsoft.com/office/drawing/2014/main" id="{79858492-4BE7-BFB0-0CF4-53F2CF00904C}"/>
                </a:ext>
              </a:extLst>
            </p:cNvPr>
            <p:cNvSpPr>
              <a:spLocks noChangeArrowheads="1"/>
            </p:cNvSpPr>
            <p:nvPr/>
          </p:nvSpPr>
          <p:spPr bwMode="auto">
            <a:xfrm>
              <a:off x="4510881" y="2759413"/>
              <a:ext cx="3121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Automate administration scripts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2">
              <a:extLst>
                <a:ext uri="{FF2B5EF4-FFF2-40B4-BE49-F238E27FC236}">
                  <a16:creationId xmlns:a16="http://schemas.microsoft.com/office/drawing/2014/main" id="{262E65C0-5670-29EA-4760-D2A3EC148890}"/>
                </a:ext>
              </a:extLst>
            </p:cNvPr>
            <p:cNvSpPr>
              <a:spLocks noChangeArrowheads="1"/>
            </p:cNvSpPr>
            <p:nvPr/>
          </p:nvSpPr>
          <p:spPr bwMode="auto">
            <a:xfrm>
              <a:off x="1158081" y="2759413"/>
              <a:ext cx="2212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Run event driven code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70" name="Group 69">
            <a:extLst>
              <a:ext uri="{FF2B5EF4-FFF2-40B4-BE49-F238E27FC236}">
                <a16:creationId xmlns:a16="http://schemas.microsoft.com/office/drawing/2014/main" id="{17C46906-1E32-61DC-E3B9-9764F9169E2C}"/>
              </a:ext>
            </a:extLst>
          </p:cNvPr>
          <p:cNvGrpSpPr/>
          <p:nvPr/>
        </p:nvGrpSpPr>
        <p:grpSpPr>
          <a:xfrm>
            <a:off x="1059656" y="3357900"/>
            <a:ext cx="10072688" cy="381001"/>
            <a:chOff x="1059656" y="3357900"/>
            <a:chExt cx="10072688" cy="381001"/>
          </a:xfrm>
        </p:grpSpPr>
        <p:sp>
          <p:nvSpPr>
            <p:cNvPr id="17" name="Rectangle 11">
              <a:extLst>
                <a:ext uri="{FF2B5EF4-FFF2-40B4-BE49-F238E27FC236}">
                  <a16:creationId xmlns:a16="http://schemas.microsoft.com/office/drawing/2014/main" id="{0066ABC4-20CB-7517-E29A-89CEC27E94C0}"/>
                </a:ext>
              </a:extLst>
            </p:cNvPr>
            <p:cNvSpPr>
              <a:spLocks noChangeArrowheads="1"/>
            </p:cNvSpPr>
            <p:nvPr/>
          </p:nvSpPr>
          <p:spPr bwMode="auto">
            <a:xfrm>
              <a:off x="1066006" y="3357900"/>
              <a:ext cx="3352800"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12">
              <a:extLst>
                <a:ext uri="{FF2B5EF4-FFF2-40B4-BE49-F238E27FC236}">
                  <a16:creationId xmlns:a16="http://schemas.microsoft.com/office/drawing/2014/main" id="{E92B5B0E-3C64-772D-C105-EAA0A5E69712}"/>
                </a:ext>
              </a:extLst>
            </p:cNvPr>
            <p:cNvSpPr>
              <a:spLocks noChangeArrowheads="1"/>
            </p:cNvSpPr>
            <p:nvPr/>
          </p:nvSpPr>
          <p:spPr bwMode="auto">
            <a:xfrm>
              <a:off x="4418806" y="3357900"/>
              <a:ext cx="3352800"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3">
              <a:extLst>
                <a:ext uri="{FF2B5EF4-FFF2-40B4-BE49-F238E27FC236}">
                  <a16:creationId xmlns:a16="http://schemas.microsoft.com/office/drawing/2014/main" id="{D321039A-BAF3-DCB3-2D4F-47CA023285C0}"/>
                </a:ext>
              </a:extLst>
            </p:cNvPr>
            <p:cNvSpPr>
              <a:spLocks noChangeArrowheads="1"/>
            </p:cNvSpPr>
            <p:nvPr/>
          </p:nvSpPr>
          <p:spPr bwMode="auto">
            <a:xfrm>
              <a:off x="7771606" y="3357900"/>
              <a:ext cx="3354388"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47F9753A-32BD-0BFC-79A5-7533462D2B88}"/>
                </a:ext>
              </a:extLst>
            </p:cNvPr>
            <p:cNvSpPr>
              <a:spLocks noChangeShapeType="1"/>
            </p:cNvSpPr>
            <p:nvPr/>
          </p:nvSpPr>
          <p:spPr bwMode="auto">
            <a:xfrm>
              <a:off x="1059656" y="3357900"/>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Rectangle 43">
              <a:extLst>
                <a:ext uri="{FF2B5EF4-FFF2-40B4-BE49-F238E27FC236}">
                  <a16:creationId xmlns:a16="http://schemas.microsoft.com/office/drawing/2014/main" id="{3405200D-8F74-2F56-1A1D-8707EC5D71A2}"/>
                </a:ext>
              </a:extLst>
            </p:cNvPr>
            <p:cNvSpPr>
              <a:spLocks noChangeArrowheads="1"/>
            </p:cNvSpPr>
            <p:nvPr/>
          </p:nvSpPr>
          <p:spPr bwMode="auto">
            <a:xfrm>
              <a:off x="7863681" y="3397588"/>
              <a:ext cx="10334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Workflow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4">
              <a:extLst>
                <a:ext uri="{FF2B5EF4-FFF2-40B4-BE49-F238E27FC236}">
                  <a16:creationId xmlns:a16="http://schemas.microsoft.com/office/drawing/2014/main" id="{30290F60-F500-E16F-E586-97EE8F524557}"/>
                </a:ext>
              </a:extLst>
            </p:cNvPr>
            <p:cNvSpPr>
              <a:spLocks noChangeArrowheads="1"/>
            </p:cNvSpPr>
            <p:nvPr/>
          </p:nvSpPr>
          <p:spPr bwMode="auto">
            <a:xfrm>
              <a:off x="8765381" y="3397588"/>
              <a:ext cx="188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5">
              <a:extLst>
                <a:ext uri="{FF2B5EF4-FFF2-40B4-BE49-F238E27FC236}">
                  <a16:creationId xmlns:a16="http://schemas.microsoft.com/office/drawing/2014/main" id="{6195F040-70F6-82D0-4D4B-C149E854DCBD}"/>
                </a:ext>
              </a:extLst>
            </p:cNvPr>
            <p:cNvSpPr>
              <a:spLocks noChangeArrowheads="1"/>
            </p:cNvSpPr>
            <p:nvPr/>
          </p:nvSpPr>
          <p:spPr bwMode="auto">
            <a:xfrm>
              <a:off x="8835231" y="3397588"/>
              <a:ext cx="7096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driven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6">
              <a:extLst>
                <a:ext uri="{FF2B5EF4-FFF2-40B4-BE49-F238E27FC236}">
                  <a16:creationId xmlns:a16="http://schemas.microsoft.com/office/drawing/2014/main" id="{BBA605C8-09F9-1182-2B08-F7621F421AA4}"/>
                </a:ext>
              </a:extLst>
            </p:cNvPr>
            <p:cNvSpPr>
              <a:spLocks noChangeArrowheads="1"/>
            </p:cNvSpPr>
            <p:nvPr/>
          </p:nvSpPr>
          <p:spPr bwMode="auto">
            <a:xfrm>
              <a:off x="4510881" y="3397588"/>
              <a:ext cx="18859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Schedule or trigger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7">
              <a:extLst>
                <a:ext uri="{FF2B5EF4-FFF2-40B4-BE49-F238E27FC236}">
                  <a16:creationId xmlns:a16="http://schemas.microsoft.com/office/drawing/2014/main" id="{41ED96E9-DEDC-1B34-7BA9-53A853C9C391}"/>
                </a:ext>
              </a:extLst>
            </p:cNvPr>
            <p:cNvSpPr>
              <a:spLocks noChangeArrowheads="1"/>
            </p:cNvSpPr>
            <p:nvPr/>
          </p:nvSpPr>
          <p:spPr bwMode="auto">
            <a:xfrm>
              <a:off x="1158081" y="3397588"/>
              <a:ext cx="644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Event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8">
              <a:extLst>
                <a:ext uri="{FF2B5EF4-FFF2-40B4-BE49-F238E27FC236}">
                  <a16:creationId xmlns:a16="http://schemas.microsoft.com/office/drawing/2014/main" id="{D12AAED6-6AD3-85B7-235A-B1B91B634851}"/>
                </a:ext>
              </a:extLst>
            </p:cNvPr>
            <p:cNvSpPr>
              <a:spLocks noChangeArrowheads="1"/>
            </p:cNvSpPr>
            <p:nvPr/>
          </p:nvSpPr>
          <p:spPr bwMode="auto">
            <a:xfrm>
              <a:off x="1677193" y="3397588"/>
              <a:ext cx="188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9">
              <a:extLst>
                <a:ext uri="{FF2B5EF4-FFF2-40B4-BE49-F238E27FC236}">
                  <a16:creationId xmlns:a16="http://schemas.microsoft.com/office/drawing/2014/main" id="{4055EFB7-5D1B-B5C2-B90A-1FD0D05D027B}"/>
                </a:ext>
              </a:extLst>
            </p:cNvPr>
            <p:cNvSpPr>
              <a:spLocks noChangeArrowheads="1"/>
            </p:cNvSpPr>
            <p:nvPr/>
          </p:nvSpPr>
          <p:spPr bwMode="auto">
            <a:xfrm>
              <a:off x="1747043" y="3397588"/>
              <a:ext cx="708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driven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9" name="Group 68">
            <a:extLst>
              <a:ext uri="{FF2B5EF4-FFF2-40B4-BE49-F238E27FC236}">
                <a16:creationId xmlns:a16="http://schemas.microsoft.com/office/drawing/2014/main" id="{C5790A30-562D-F24F-4A73-21415213028D}"/>
              </a:ext>
            </a:extLst>
          </p:cNvPr>
          <p:cNvGrpSpPr/>
          <p:nvPr/>
        </p:nvGrpSpPr>
        <p:grpSpPr>
          <a:xfrm>
            <a:off x="1059656" y="3723025"/>
            <a:ext cx="10072688" cy="657225"/>
            <a:chOff x="1059656" y="3723025"/>
            <a:chExt cx="10072688" cy="657225"/>
          </a:xfrm>
        </p:grpSpPr>
        <p:sp>
          <p:nvSpPr>
            <p:cNvPr id="20" name="Rectangle 14">
              <a:extLst>
                <a:ext uri="{FF2B5EF4-FFF2-40B4-BE49-F238E27FC236}">
                  <a16:creationId xmlns:a16="http://schemas.microsoft.com/office/drawing/2014/main" id="{05FE7E3B-C140-3AA1-4B86-D434C84A275C}"/>
                </a:ext>
              </a:extLst>
            </p:cNvPr>
            <p:cNvSpPr>
              <a:spLocks noChangeArrowheads="1"/>
            </p:cNvSpPr>
            <p:nvPr/>
          </p:nvSpPr>
          <p:spPr bwMode="auto">
            <a:xfrm>
              <a:off x="1066006" y="3723025"/>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5">
              <a:extLst>
                <a:ext uri="{FF2B5EF4-FFF2-40B4-BE49-F238E27FC236}">
                  <a16:creationId xmlns:a16="http://schemas.microsoft.com/office/drawing/2014/main" id="{C45109CE-D47B-1F06-C992-14C07B5F48EC}"/>
                </a:ext>
              </a:extLst>
            </p:cNvPr>
            <p:cNvSpPr>
              <a:spLocks noChangeArrowheads="1"/>
            </p:cNvSpPr>
            <p:nvPr/>
          </p:nvSpPr>
          <p:spPr bwMode="auto">
            <a:xfrm>
              <a:off x="4418806" y="3723025"/>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16">
              <a:extLst>
                <a:ext uri="{FF2B5EF4-FFF2-40B4-BE49-F238E27FC236}">
                  <a16:creationId xmlns:a16="http://schemas.microsoft.com/office/drawing/2014/main" id="{1AC51948-42D7-8150-EEFF-738751CE4DFA}"/>
                </a:ext>
              </a:extLst>
            </p:cNvPr>
            <p:cNvSpPr>
              <a:spLocks noChangeArrowheads="1"/>
            </p:cNvSpPr>
            <p:nvPr/>
          </p:nvSpPr>
          <p:spPr bwMode="auto">
            <a:xfrm>
              <a:off x="7771606" y="3723025"/>
              <a:ext cx="3354388"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4016486-706E-3485-142A-3C7DEB21F68C}"/>
                </a:ext>
              </a:extLst>
            </p:cNvPr>
            <p:cNvSpPr>
              <a:spLocks noChangeShapeType="1"/>
            </p:cNvSpPr>
            <p:nvPr/>
          </p:nvSpPr>
          <p:spPr bwMode="auto">
            <a:xfrm>
              <a:off x="1059656" y="372302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Rectangle 50">
              <a:extLst>
                <a:ext uri="{FF2B5EF4-FFF2-40B4-BE49-F238E27FC236}">
                  <a16:creationId xmlns:a16="http://schemas.microsoft.com/office/drawing/2014/main" id="{96E5B93E-7C3D-8402-4CF0-039023D38E4B}"/>
                </a:ext>
              </a:extLst>
            </p:cNvPr>
            <p:cNvSpPr>
              <a:spLocks noChangeArrowheads="1"/>
            </p:cNvSpPr>
            <p:nvPr/>
          </p:nvSpPr>
          <p:spPr bwMode="auto">
            <a:xfrm>
              <a:off x="7863681" y="3765888"/>
              <a:ext cx="2328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Easy to use for business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1">
              <a:extLst>
                <a:ext uri="{FF2B5EF4-FFF2-40B4-BE49-F238E27FC236}">
                  <a16:creationId xmlns:a16="http://schemas.microsoft.com/office/drawing/2014/main" id="{2DF87A34-7463-4054-C653-E402F36B9B55}"/>
                </a:ext>
              </a:extLst>
            </p:cNvPr>
            <p:cNvSpPr>
              <a:spLocks noChangeArrowheads="1"/>
            </p:cNvSpPr>
            <p:nvPr/>
          </p:nvSpPr>
          <p:spPr bwMode="auto">
            <a:xfrm>
              <a:off x="4510881" y="3765888"/>
              <a:ext cx="2354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Great for infrastructure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0BBCB114-4710-707D-D4FE-F4957281D314}"/>
                </a:ext>
              </a:extLst>
            </p:cNvPr>
            <p:cNvSpPr>
              <a:spLocks noChangeArrowheads="1"/>
            </p:cNvSpPr>
            <p:nvPr/>
          </p:nvSpPr>
          <p:spPr bwMode="auto">
            <a:xfrm>
              <a:off x="4510881" y="4040525"/>
              <a:ext cx="1208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C47AC4C9-204E-D280-FE98-563371ACB78F}"/>
                </a:ext>
              </a:extLst>
            </p:cNvPr>
            <p:cNvSpPr>
              <a:spLocks noChangeArrowheads="1"/>
            </p:cNvSpPr>
            <p:nvPr/>
          </p:nvSpPr>
          <p:spPr bwMode="auto">
            <a:xfrm>
              <a:off x="1158081" y="3765888"/>
              <a:ext cx="1824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Massively scalable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8" name="Group 67">
            <a:extLst>
              <a:ext uri="{FF2B5EF4-FFF2-40B4-BE49-F238E27FC236}">
                <a16:creationId xmlns:a16="http://schemas.microsoft.com/office/drawing/2014/main" id="{72852E33-C429-C548-2D69-17568DE9B8D8}"/>
              </a:ext>
            </a:extLst>
          </p:cNvPr>
          <p:cNvGrpSpPr/>
          <p:nvPr/>
        </p:nvGrpSpPr>
        <p:grpSpPr>
          <a:xfrm>
            <a:off x="1059656" y="4364375"/>
            <a:ext cx="10072688" cy="655638"/>
            <a:chOff x="1059656" y="4364375"/>
            <a:chExt cx="10072688" cy="655638"/>
          </a:xfrm>
        </p:grpSpPr>
        <p:sp>
          <p:nvSpPr>
            <p:cNvPr id="23" name="Rectangle 17">
              <a:extLst>
                <a:ext uri="{FF2B5EF4-FFF2-40B4-BE49-F238E27FC236}">
                  <a16:creationId xmlns:a16="http://schemas.microsoft.com/office/drawing/2014/main" id="{34ECAFEC-5413-4206-DB62-D8E362158AB9}"/>
                </a:ext>
              </a:extLst>
            </p:cNvPr>
            <p:cNvSpPr>
              <a:spLocks noChangeArrowheads="1"/>
            </p:cNvSpPr>
            <p:nvPr/>
          </p:nvSpPr>
          <p:spPr bwMode="auto">
            <a:xfrm>
              <a:off x="1066006" y="4364375"/>
              <a:ext cx="33528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18">
              <a:extLst>
                <a:ext uri="{FF2B5EF4-FFF2-40B4-BE49-F238E27FC236}">
                  <a16:creationId xmlns:a16="http://schemas.microsoft.com/office/drawing/2014/main" id="{391A5A1B-266C-1297-8CE2-317C61FEA6E3}"/>
                </a:ext>
              </a:extLst>
            </p:cNvPr>
            <p:cNvSpPr>
              <a:spLocks noChangeArrowheads="1"/>
            </p:cNvSpPr>
            <p:nvPr/>
          </p:nvSpPr>
          <p:spPr bwMode="auto">
            <a:xfrm>
              <a:off x="4418806" y="4364375"/>
              <a:ext cx="33528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19">
              <a:extLst>
                <a:ext uri="{FF2B5EF4-FFF2-40B4-BE49-F238E27FC236}">
                  <a16:creationId xmlns:a16="http://schemas.microsoft.com/office/drawing/2014/main" id="{C8B16576-25D1-7D03-D3CE-6F1DC48142D0}"/>
                </a:ext>
              </a:extLst>
            </p:cNvPr>
            <p:cNvSpPr>
              <a:spLocks noChangeArrowheads="1"/>
            </p:cNvSpPr>
            <p:nvPr/>
          </p:nvSpPr>
          <p:spPr bwMode="auto">
            <a:xfrm>
              <a:off x="7771606" y="4364375"/>
              <a:ext cx="33543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Line 25">
              <a:extLst>
                <a:ext uri="{FF2B5EF4-FFF2-40B4-BE49-F238E27FC236}">
                  <a16:creationId xmlns:a16="http://schemas.microsoft.com/office/drawing/2014/main" id="{83007716-0E2B-6953-1A29-CDCEE8B1F0B5}"/>
                </a:ext>
              </a:extLst>
            </p:cNvPr>
            <p:cNvSpPr>
              <a:spLocks noChangeShapeType="1"/>
            </p:cNvSpPr>
            <p:nvPr/>
          </p:nvSpPr>
          <p:spPr bwMode="auto">
            <a:xfrm>
              <a:off x="1059656" y="436437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9">
              <a:extLst>
                <a:ext uri="{FF2B5EF4-FFF2-40B4-BE49-F238E27FC236}">
                  <a16:creationId xmlns:a16="http://schemas.microsoft.com/office/drawing/2014/main" id="{88D7B543-B250-378F-8681-B2349D912311}"/>
                </a:ext>
              </a:extLst>
            </p:cNvPr>
            <p:cNvSpPr>
              <a:spLocks noChangeShapeType="1"/>
            </p:cNvSpPr>
            <p:nvPr/>
          </p:nvSpPr>
          <p:spPr bwMode="auto">
            <a:xfrm>
              <a:off x="1059656" y="5004138"/>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Rectangle 54">
              <a:extLst>
                <a:ext uri="{FF2B5EF4-FFF2-40B4-BE49-F238E27FC236}">
                  <a16:creationId xmlns:a16="http://schemas.microsoft.com/office/drawing/2014/main" id="{26DEDD1D-0F83-7530-D856-60597E6BF770}"/>
                </a:ext>
              </a:extLst>
            </p:cNvPr>
            <p:cNvSpPr>
              <a:spLocks noChangeArrowheads="1"/>
            </p:cNvSpPr>
            <p:nvPr/>
          </p:nvSpPr>
          <p:spPr bwMode="auto">
            <a:xfrm>
              <a:off x="7863681" y="4404063"/>
              <a:ext cx="152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action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5">
              <a:extLst>
                <a:ext uri="{FF2B5EF4-FFF2-40B4-BE49-F238E27FC236}">
                  <a16:creationId xmlns:a16="http://schemas.microsoft.com/office/drawing/2014/main" id="{E14F6D7B-B65F-FB0A-7AD8-B71C4D7F55F3}"/>
                </a:ext>
              </a:extLst>
            </p:cNvPr>
            <p:cNvSpPr>
              <a:spLocks noChangeArrowheads="1"/>
            </p:cNvSpPr>
            <p:nvPr/>
          </p:nvSpPr>
          <p:spPr bwMode="auto">
            <a:xfrm>
              <a:off x="4510881" y="4404063"/>
              <a:ext cx="3171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minute of job execution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99C48873-9E46-CA98-50CA-A8F9E342DBD6}"/>
                </a:ext>
              </a:extLst>
            </p:cNvPr>
            <p:cNvSpPr>
              <a:spLocks noChangeArrowheads="1"/>
            </p:cNvSpPr>
            <p:nvPr/>
          </p:nvSpPr>
          <p:spPr bwMode="auto">
            <a:xfrm>
              <a:off x="1158081" y="4404063"/>
              <a:ext cx="2817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second of execution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6CEACC1B-82B6-0FBF-4E7F-BED784CFE6C5}"/>
                </a:ext>
              </a:extLst>
            </p:cNvPr>
            <p:cNvSpPr>
              <a:spLocks noChangeArrowheads="1"/>
            </p:cNvSpPr>
            <p:nvPr/>
          </p:nvSpPr>
          <p:spPr bwMode="auto">
            <a:xfrm>
              <a:off x="1158081" y="4680288"/>
              <a:ext cx="314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(extra costs over 1 million execs)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6330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53B701-E7A5-A619-F8DE-94333BA49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BBA0F-62C1-4CB6-0161-E212B76CA0C4}"/>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78C4646A-1F18-5C86-0858-F41001C16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1455966" y="1449547"/>
            <a:ext cx="900000" cy="751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20BB7E78-4087-2813-5DB5-F635B6721E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5246104" y="1362241"/>
            <a:ext cx="900000" cy="8135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35F72438-562B-91A7-582D-A629349A73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9015229" y="1515956"/>
            <a:ext cx="900000" cy="6444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639F113-414F-FFD1-6028-B43EC9F669EE}"/>
              </a:ext>
            </a:extLst>
          </p:cNvPr>
          <p:cNvGraphicFramePr>
            <a:graphicFrameLocks noGrp="1"/>
          </p:cNvGraphicFramePr>
          <p:nvPr/>
        </p:nvGraphicFramePr>
        <p:xfrm>
          <a:off x="943336" y="2323034"/>
          <a:ext cx="10056390" cy="2651760"/>
        </p:xfrm>
        <a:graphic>
          <a:graphicData uri="http://schemas.openxmlformats.org/drawingml/2006/table">
            <a:tbl>
              <a:tblPr firstRow="1" bandRow="1">
                <a:tableStyleId>{5C22544A-7EE6-4342-B048-85BDC9FD1C3A}</a:tableStyleId>
              </a:tblPr>
              <a:tblGrid>
                <a:gridCol w="3352130">
                  <a:extLst>
                    <a:ext uri="{9D8B030D-6E8A-4147-A177-3AD203B41FA5}">
                      <a16:colId xmlns:a16="http://schemas.microsoft.com/office/drawing/2014/main" val="1385693798"/>
                    </a:ext>
                  </a:extLst>
                </a:gridCol>
                <a:gridCol w="3352130">
                  <a:extLst>
                    <a:ext uri="{9D8B030D-6E8A-4147-A177-3AD203B41FA5}">
                      <a16:colId xmlns:a16="http://schemas.microsoft.com/office/drawing/2014/main" val="3448904828"/>
                    </a:ext>
                  </a:extLst>
                </a:gridCol>
                <a:gridCol w="3352130">
                  <a:extLst>
                    <a:ext uri="{9D8B030D-6E8A-4147-A177-3AD203B41FA5}">
                      <a16:colId xmlns:a16="http://schemas.microsoft.com/office/drawing/2014/main" val="928835299"/>
                    </a:ext>
                  </a:extLst>
                </a:gridCol>
              </a:tblGrid>
              <a:tr h="355758">
                <a:tc>
                  <a:txBody>
                    <a:bodyPr/>
                    <a:lstStyle/>
                    <a:p>
                      <a:r>
                        <a:rPr lang="en-GB" dirty="0"/>
                        <a:t>Azure Functions</a:t>
                      </a:r>
                    </a:p>
                  </a:txBody>
                  <a:tcPr/>
                </a:tc>
                <a:tc>
                  <a:txBody>
                    <a:bodyPr/>
                    <a:lstStyle/>
                    <a:p>
                      <a:r>
                        <a:rPr lang="en-GB" dirty="0"/>
                        <a:t>Azure Automation</a:t>
                      </a:r>
                    </a:p>
                  </a:txBody>
                  <a:tcPr/>
                </a:tc>
                <a:tc>
                  <a:txBody>
                    <a:bodyPr/>
                    <a:lstStyle/>
                    <a:p>
                      <a:r>
                        <a:rPr lang="en-GB" dirty="0"/>
                        <a:t>Logic Apps</a:t>
                      </a:r>
                    </a:p>
                  </a:txBody>
                  <a:tcPr/>
                </a:tc>
                <a:extLst>
                  <a:ext uri="{0D108BD9-81ED-4DB2-BD59-A6C34878D82A}">
                    <a16:rowId xmlns:a16="http://schemas.microsoft.com/office/drawing/2014/main" val="4255297384"/>
                  </a:ext>
                </a:extLst>
              </a:tr>
              <a:tr h="614048">
                <a:tc>
                  <a:txBody>
                    <a:bodyPr/>
                    <a:lstStyle/>
                    <a:p>
                      <a:r>
                        <a:rPr lang="en-GB" dirty="0"/>
                        <a:t>Run event driven code</a:t>
                      </a:r>
                    </a:p>
                  </a:txBody>
                  <a:tcPr/>
                </a:tc>
                <a:tc>
                  <a:txBody>
                    <a:bodyPr/>
                    <a:lstStyle/>
                    <a:p>
                      <a:r>
                        <a:rPr lang="en-GB" dirty="0"/>
                        <a:t>Automate administration scripts</a:t>
                      </a:r>
                    </a:p>
                  </a:txBody>
                  <a:tcPr/>
                </a:tc>
                <a:tc>
                  <a:txBody>
                    <a:bodyPr/>
                    <a:lstStyle/>
                    <a:p>
                      <a:r>
                        <a:rPr lang="en-GB" dirty="0"/>
                        <a:t>No-Code\Low-Code option for automating processes</a:t>
                      </a:r>
                    </a:p>
                  </a:txBody>
                  <a:tcPr/>
                </a:tc>
                <a:extLst>
                  <a:ext uri="{0D108BD9-81ED-4DB2-BD59-A6C34878D82A}">
                    <a16:rowId xmlns:a16="http://schemas.microsoft.com/office/drawing/2014/main" val="312867568"/>
                  </a:ext>
                </a:extLst>
              </a:tr>
              <a:tr h="355758">
                <a:tc>
                  <a:txBody>
                    <a:bodyPr/>
                    <a:lstStyle/>
                    <a:p>
                      <a:r>
                        <a:rPr lang="en-GB" dirty="0"/>
                        <a:t>Event-driven</a:t>
                      </a:r>
                    </a:p>
                  </a:txBody>
                  <a:tcPr/>
                </a:tc>
                <a:tc>
                  <a:txBody>
                    <a:bodyPr/>
                    <a:lstStyle/>
                    <a:p>
                      <a:r>
                        <a:rPr lang="en-GB" dirty="0"/>
                        <a:t>Schedule or trigger</a:t>
                      </a:r>
                    </a:p>
                  </a:txBody>
                  <a:tcPr/>
                </a:tc>
                <a:tc>
                  <a:txBody>
                    <a:bodyPr/>
                    <a:lstStyle/>
                    <a:p>
                      <a:r>
                        <a:rPr lang="en-GB" dirty="0"/>
                        <a:t>Workflow-driven</a:t>
                      </a:r>
                    </a:p>
                  </a:txBody>
                  <a:tcPr/>
                </a:tc>
                <a:extLst>
                  <a:ext uri="{0D108BD9-81ED-4DB2-BD59-A6C34878D82A}">
                    <a16:rowId xmlns:a16="http://schemas.microsoft.com/office/drawing/2014/main" val="818590981"/>
                  </a:ext>
                </a:extLst>
              </a:tr>
              <a:tr h="355758">
                <a:tc>
                  <a:txBody>
                    <a:bodyPr/>
                    <a:lstStyle/>
                    <a:p>
                      <a:r>
                        <a:rPr lang="en-GB" dirty="0"/>
                        <a:t>Massively scalable</a:t>
                      </a:r>
                    </a:p>
                  </a:txBody>
                  <a:tcPr/>
                </a:tc>
                <a:tc>
                  <a:txBody>
                    <a:bodyPr/>
                    <a:lstStyle/>
                    <a:p>
                      <a:r>
                        <a:rPr lang="en-GB" dirty="0"/>
                        <a:t>Great for infrastructure automation</a:t>
                      </a:r>
                    </a:p>
                  </a:txBody>
                  <a:tcPr/>
                </a:tc>
                <a:tc>
                  <a:txBody>
                    <a:bodyPr/>
                    <a:lstStyle/>
                    <a:p>
                      <a:r>
                        <a:rPr lang="en-GB" dirty="0"/>
                        <a:t>Easy to use for business</a:t>
                      </a:r>
                    </a:p>
                  </a:txBody>
                  <a:tcPr/>
                </a:tc>
                <a:extLst>
                  <a:ext uri="{0D108BD9-81ED-4DB2-BD59-A6C34878D82A}">
                    <a16:rowId xmlns:a16="http://schemas.microsoft.com/office/drawing/2014/main" val="1165370579"/>
                  </a:ext>
                </a:extLst>
              </a:tr>
              <a:tr h="355758">
                <a:tc>
                  <a:txBody>
                    <a:bodyPr/>
                    <a:lstStyle/>
                    <a:p>
                      <a:r>
                        <a:rPr lang="en-GB" dirty="0"/>
                        <a:t>Cost per second of execution</a:t>
                      </a:r>
                    </a:p>
                    <a:p>
                      <a:r>
                        <a:rPr lang="en-GB" dirty="0"/>
                        <a:t>(extra costs over 1 million execs)</a:t>
                      </a:r>
                    </a:p>
                  </a:txBody>
                  <a:tcPr/>
                </a:tc>
                <a:tc>
                  <a:txBody>
                    <a:bodyPr/>
                    <a:lstStyle/>
                    <a:p>
                      <a:r>
                        <a:rPr lang="en-GB" dirty="0"/>
                        <a:t>Cost per minute of job execution</a:t>
                      </a:r>
                    </a:p>
                  </a:txBody>
                  <a:tcPr/>
                </a:tc>
                <a:tc>
                  <a:txBody>
                    <a:bodyPr/>
                    <a:lstStyle/>
                    <a:p>
                      <a:r>
                        <a:rPr lang="en-GB" dirty="0"/>
                        <a:t>Cost per action</a:t>
                      </a:r>
                    </a:p>
                  </a:txBody>
                  <a:tcPr/>
                </a:tc>
                <a:extLst>
                  <a:ext uri="{0D108BD9-81ED-4DB2-BD59-A6C34878D82A}">
                    <a16:rowId xmlns:a16="http://schemas.microsoft.com/office/drawing/2014/main" val="1992999739"/>
                  </a:ext>
                </a:extLst>
              </a:tr>
            </a:tbl>
          </a:graphicData>
        </a:graphic>
      </p:graphicFrame>
      <p:sp>
        <p:nvSpPr>
          <p:cNvPr id="7" name="TextBox 6">
            <a:extLst>
              <a:ext uri="{FF2B5EF4-FFF2-40B4-BE49-F238E27FC236}">
                <a16:creationId xmlns:a16="http://schemas.microsoft.com/office/drawing/2014/main" id="{AC89955B-F2E6-5D31-CDDE-8A80A22BB7A4}"/>
              </a:ext>
            </a:extLst>
          </p:cNvPr>
          <p:cNvSpPr txBox="1"/>
          <p:nvPr/>
        </p:nvSpPr>
        <p:spPr>
          <a:xfrm>
            <a:off x="3472588" y="5607140"/>
            <a:ext cx="4997885" cy="523220"/>
          </a:xfrm>
          <a:prstGeom prst="rect">
            <a:avLst/>
          </a:prstGeom>
          <a:noFill/>
        </p:spPr>
        <p:txBody>
          <a:bodyPr wrap="square" rtlCol="0">
            <a:spAutoFit/>
          </a:bodyPr>
          <a:lstStyle/>
          <a:p>
            <a:r>
              <a:rPr lang="en-GB" sz="2800" dirty="0"/>
              <a:t>Choose the right tool for the job!</a:t>
            </a:r>
          </a:p>
        </p:txBody>
      </p:sp>
    </p:spTree>
    <p:extLst>
      <p:ext uri="{BB962C8B-B14F-4D97-AF65-F5344CB8AC3E}">
        <p14:creationId xmlns:p14="http://schemas.microsoft.com/office/powerpoint/2010/main" val="126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C4603-F6EF-DF47-2D72-1036803A8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17141-D72A-098F-7CCE-7E0C9ABE987D}"/>
              </a:ext>
            </a:extLst>
          </p:cNvPr>
          <p:cNvSpPr>
            <a:spLocks noGrp="1"/>
          </p:cNvSpPr>
          <p:nvPr>
            <p:ph type="title"/>
          </p:nvPr>
        </p:nvSpPr>
        <p:spPr/>
        <p:txBody>
          <a:bodyPr>
            <a:normAutofit fontScale="90000"/>
          </a:bodyPr>
          <a:lstStyle/>
          <a:p>
            <a:r>
              <a:rPr lang="en-GB" dirty="0"/>
              <a:t>But where is our PowerShell now?</a:t>
            </a:r>
          </a:p>
        </p:txBody>
      </p:sp>
      <p:grpSp>
        <p:nvGrpSpPr>
          <p:cNvPr id="8" name="Group 7">
            <a:extLst>
              <a:ext uri="{FF2B5EF4-FFF2-40B4-BE49-F238E27FC236}">
                <a16:creationId xmlns:a16="http://schemas.microsoft.com/office/drawing/2014/main" id="{D7357F7D-45A5-1E8D-2273-4AC4ABA8C7D6}"/>
              </a:ext>
            </a:extLst>
          </p:cNvPr>
          <p:cNvGrpSpPr/>
          <p:nvPr/>
        </p:nvGrpSpPr>
        <p:grpSpPr>
          <a:xfrm>
            <a:off x="8252765" y="1814410"/>
            <a:ext cx="3202420" cy="3920646"/>
            <a:chOff x="8252765" y="1814410"/>
            <a:chExt cx="3202420" cy="3920646"/>
          </a:xfrm>
        </p:grpSpPr>
        <p:sp>
          <p:nvSpPr>
            <p:cNvPr id="7" name="Rectangle: Rounded Corners 6">
              <a:extLst>
                <a:ext uri="{FF2B5EF4-FFF2-40B4-BE49-F238E27FC236}">
                  <a16:creationId xmlns:a16="http://schemas.microsoft.com/office/drawing/2014/main" id="{4027FF52-1B19-7336-88DA-C26C7B553991}"/>
                </a:ext>
              </a:extLst>
            </p:cNvPr>
            <p:cNvSpPr/>
            <p:nvPr/>
          </p:nvSpPr>
          <p:spPr>
            <a:xfrm>
              <a:off x="8252765" y="1814410"/>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ED669107-5B78-77B9-8F84-5E0A295C6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3975" y="3051022"/>
              <a:ext cx="1440000" cy="1440000"/>
            </a:xfrm>
            <a:prstGeom prst="rect">
              <a:avLst/>
            </a:prstGeom>
          </p:spPr>
        </p:pic>
      </p:grpSp>
      <p:grpSp>
        <p:nvGrpSpPr>
          <p:cNvPr id="9" name="Group 8">
            <a:extLst>
              <a:ext uri="{FF2B5EF4-FFF2-40B4-BE49-F238E27FC236}">
                <a16:creationId xmlns:a16="http://schemas.microsoft.com/office/drawing/2014/main" id="{2A658DF7-6D3D-0B1F-30A0-915DE249226C}"/>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133F95C6-A40C-305D-D9A2-34498FAE556E}"/>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9DC155D9-886D-39AC-AAD3-4CB9134AE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1072D9CC-4090-F57F-E16A-EB2B19DE074E}"/>
              </a:ext>
            </a:extLst>
          </p:cNvPr>
          <p:cNvGrpSpPr/>
          <p:nvPr/>
        </p:nvGrpSpPr>
        <p:grpSpPr>
          <a:xfrm>
            <a:off x="4477711" y="1870533"/>
            <a:ext cx="3202420" cy="3920646"/>
            <a:chOff x="4477711" y="1870533"/>
            <a:chExt cx="3202420" cy="3920646"/>
          </a:xfrm>
        </p:grpSpPr>
        <p:sp>
          <p:nvSpPr>
            <p:cNvPr id="6" name="Rectangle: Rounded Corners 5">
              <a:extLst>
                <a:ext uri="{FF2B5EF4-FFF2-40B4-BE49-F238E27FC236}">
                  <a16:creationId xmlns:a16="http://schemas.microsoft.com/office/drawing/2014/main" id="{7F31C7D0-4D9B-1245-9327-02053025D85E}"/>
                </a:ext>
              </a:extLst>
            </p:cNvPr>
            <p:cNvSpPr/>
            <p:nvPr/>
          </p:nvSpPr>
          <p:spPr>
            <a:xfrm>
              <a:off x="4477711"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B2F97A66-A0C2-36AA-9F9D-8C9C7013F9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511" r="18584"/>
            <a:stretch/>
          </p:blipFill>
          <p:spPr bwMode="auto">
            <a:xfrm>
              <a:off x="4824999" y="2227173"/>
              <a:ext cx="1440000" cy="1201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DC270F-592C-E10D-95C0-F6BBDD9D0E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603" t="4246" r="20315" b="-4246"/>
            <a:stretch/>
          </p:blipFill>
          <p:spPr bwMode="auto">
            <a:xfrm>
              <a:off x="6003410" y="3180053"/>
              <a:ext cx="1440000" cy="1301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C8D87B4-DD4F-3739-71AA-F6D94DDF6F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140" r="14536"/>
            <a:stretch/>
          </p:blipFill>
          <p:spPr bwMode="auto">
            <a:xfrm>
              <a:off x="4824999" y="4491022"/>
              <a:ext cx="1440000" cy="1031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047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8037-339F-2C58-5BDD-FBF78AC1FF03}"/>
              </a:ext>
            </a:extLst>
          </p:cNvPr>
          <p:cNvSpPr>
            <a:spLocks noGrp="1"/>
          </p:cNvSpPr>
          <p:nvPr>
            <p:ph type="title"/>
          </p:nvPr>
        </p:nvSpPr>
        <p:spPr/>
        <p:txBody>
          <a:bodyPr/>
          <a:lstStyle/>
          <a:p>
            <a:r>
              <a:rPr lang="en-GB" dirty="0"/>
              <a:t>Azure VM</a:t>
            </a:r>
          </a:p>
        </p:txBody>
      </p:sp>
      <p:sp>
        <p:nvSpPr>
          <p:cNvPr id="5" name="Text Placeholder 4">
            <a:extLst>
              <a:ext uri="{FF2B5EF4-FFF2-40B4-BE49-F238E27FC236}">
                <a16:creationId xmlns:a16="http://schemas.microsoft.com/office/drawing/2014/main" id="{515AC119-AFB4-F3DA-6084-3FA9AA2E547C}"/>
              </a:ext>
            </a:extLst>
          </p:cNvPr>
          <p:cNvSpPr>
            <a:spLocks noGrp="1"/>
          </p:cNvSpPr>
          <p:nvPr>
            <p:ph idx="1"/>
          </p:nvPr>
        </p:nvSpPr>
        <p:spPr>
          <a:xfrm>
            <a:off x="838200" y="1825625"/>
            <a:ext cx="6865307" cy="4351338"/>
          </a:xfrm>
        </p:spPr>
        <p:txBody>
          <a:bodyPr/>
          <a:lstStyle/>
          <a:p>
            <a:r>
              <a:rPr lang="en-GB" dirty="0"/>
              <a:t>Full Control</a:t>
            </a:r>
          </a:p>
          <a:p>
            <a:r>
              <a:rPr lang="en-GB" dirty="0"/>
              <a:t>Task Scheduler (Windows)</a:t>
            </a:r>
          </a:p>
          <a:p>
            <a:r>
              <a:rPr lang="en-GB" dirty="0"/>
              <a:t>Easy integration with application</a:t>
            </a:r>
          </a:p>
        </p:txBody>
      </p:sp>
      <p:pic>
        <p:nvPicPr>
          <p:cNvPr id="3" name="Graphic 2">
            <a:extLst>
              <a:ext uri="{FF2B5EF4-FFF2-40B4-BE49-F238E27FC236}">
                <a16:creationId xmlns:a16="http://schemas.microsoft.com/office/drawing/2014/main" id="{84059AE3-A67A-A219-7076-800BB4B42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7912" y="2220241"/>
            <a:ext cx="2417517" cy="2417517"/>
          </a:xfrm>
          <a:prstGeom prst="rect">
            <a:avLst/>
          </a:prstGeom>
        </p:spPr>
      </p:pic>
    </p:spTree>
    <p:extLst>
      <p:ext uri="{BB962C8B-B14F-4D97-AF65-F5344CB8AC3E}">
        <p14:creationId xmlns:p14="http://schemas.microsoft.com/office/powerpoint/2010/main" val="136880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Jess Pomfret</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FE5A-10F8-BF53-6356-57F3548B30CB}"/>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6433DE74-61C3-2EFA-7B6C-F2307D4A4C3A}"/>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1E885198-B14B-E66B-C52A-2468C1667BCC}"/>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E508B2E9-9D67-5AAF-1FBE-6BA52E5DC65B}"/>
              </a:ext>
            </a:extLst>
          </p:cNvPr>
          <p:cNvSpPr>
            <a:spLocks noGrp="1"/>
          </p:cNvSpPr>
          <p:nvPr>
            <p:ph type="title" idx="4294967295"/>
          </p:nvPr>
        </p:nvSpPr>
        <p:spPr>
          <a:xfrm>
            <a:off x="838200" y="2666707"/>
            <a:ext cx="10515600" cy="1325563"/>
          </a:xfrm>
          <a:prstGeom prst="rect">
            <a:avLst/>
          </a:prstGeom>
        </p:spPr>
        <p:txBody>
          <a:bodyPr anchor="b" anchorCtr="0">
            <a:normAutofit fontScale="90000"/>
          </a:bodyPr>
          <a:lstStyle/>
          <a:p>
            <a:pPr algn="ctr"/>
            <a:r>
              <a:rPr lang="en-GB" sz="6000" b="1" dirty="0">
                <a:solidFill>
                  <a:srgbClr val="346296"/>
                </a:solidFill>
                <a:latin typeface="+mn-lt"/>
              </a:rPr>
              <a:t>Unleashing PowerShell in the Cloud with Azure Automation</a:t>
            </a:r>
            <a:endParaRPr lang="en-DE" sz="6000" b="1" dirty="0">
              <a:solidFill>
                <a:srgbClr val="346296"/>
              </a:solidFill>
              <a:latin typeface="+mn-lt"/>
            </a:endParaRPr>
          </a:p>
        </p:txBody>
      </p:sp>
    </p:spTree>
    <p:extLst>
      <p:ext uri="{BB962C8B-B14F-4D97-AF65-F5344CB8AC3E}">
        <p14:creationId xmlns:p14="http://schemas.microsoft.com/office/powerpoint/2010/main" val="114800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diagram with two squares&#10;&#10;AI-generated content may be incorrect.">
            <a:extLst>
              <a:ext uri="{FF2B5EF4-FFF2-40B4-BE49-F238E27FC236}">
                <a16:creationId xmlns:a16="http://schemas.microsoft.com/office/drawing/2014/main" id="{A98A9674-AFA0-4E7F-8440-7798F67A7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2554605"/>
            <a:ext cx="1748790" cy="1748790"/>
          </a:xfrm>
          <a:prstGeom prst="rect">
            <a:avLst/>
          </a:prstGeom>
        </p:spPr>
      </p:pic>
      <p:sp>
        <p:nvSpPr>
          <p:cNvPr id="5" name="Title 4">
            <a:extLst>
              <a:ext uri="{FF2B5EF4-FFF2-40B4-BE49-F238E27FC236}">
                <a16:creationId xmlns:a16="http://schemas.microsoft.com/office/drawing/2014/main" id="{A30E77D1-EF09-9683-F5CC-1986417334E0}"/>
              </a:ext>
            </a:extLst>
          </p:cNvPr>
          <p:cNvSpPr>
            <a:spLocks noGrp="1"/>
          </p:cNvSpPr>
          <p:nvPr>
            <p:ph type="title"/>
          </p:nvPr>
        </p:nvSpPr>
        <p:spPr/>
        <p:txBody>
          <a:bodyPr/>
          <a:lstStyle/>
          <a:p>
            <a:r>
              <a:rPr lang="en-GB" dirty="0"/>
              <a:t>Azure Automation</a:t>
            </a:r>
          </a:p>
        </p:txBody>
      </p:sp>
      <p:sp>
        <p:nvSpPr>
          <p:cNvPr id="6" name="Content Placeholder 5">
            <a:extLst>
              <a:ext uri="{FF2B5EF4-FFF2-40B4-BE49-F238E27FC236}">
                <a16:creationId xmlns:a16="http://schemas.microsoft.com/office/drawing/2014/main" id="{1A03EE0D-FB20-DB59-A450-78F968BA7387}"/>
              </a:ext>
            </a:extLst>
          </p:cNvPr>
          <p:cNvSpPr>
            <a:spLocks noGrp="1"/>
          </p:cNvSpPr>
          <p:nvPr>
            <p:ph idx="1"/>
          </p:nvPr>
        </p:nvSpPr>
        <p:spPr/>
        <p:txBody>
          <a:bodyPr/>
          <a:lstStyle/>
          <a:p>
            <a:r>
              <a:rPr lang="en-GB" dirty="0"/>
              <a:t>Runbooks</a:t>
            </a:r>
          </a:p>
          <a:p>
            <a:r>
              <a:rPr lang="en-GB" dirty="0"/>
              <a:t>Runtime Environments</a:t>
            </a:r>
          </a:p>
          <a:p>
            <a:pPr lvl="1"/>
            <a:r>
              <a:rPr lang="en-GB" dirty="0"/>
              <a:t>PowerShell</a:t>
            </a:r>
          </a:p>
          <a:p>
            <a:pPr lvl="1"/>
            <a:r>
              <a:rPr lang="en-GB" dirty="0"/>
              <a:t>Python</a:t>
            </a:r>
          </a:p>
          <a:p>
            <a:r>
              <a:rPr lang="en-GB" dirty="0"/>
              <a:t>Hybrid Worker</a:t>
            </a:r>
          </a:p>
          <a:p>
            <a:r>
              <a:rPr lang="en-GB" dirty="0"/>
              <a:t>Variables</a:t>
            </a:r>
          </a:p>
          <a:p>
            <a:r>
              <a:rPr lang="en-GB" dirty="0"/>
              <a:t>Source Control</a:t>
            </a:r>
          </a:p>
          <a:p>
            <a:endParaRPr lang="en-GB" dirty="0"/>
          </a:p>
        </p:txBody>
      </p:sp>
    </p:spTree>
    <p:extLst>
      <p:ext uri="{BB962C8B-B14F-4D97-AF65-F5344CB8AC3E}">
        <p14:creationId xmlns:p14="http://schemas.microsoft.com/office/powerpoint/2010/main" val="213444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5C70E2-8F9E-C6D3-DCA1-382ED31EA3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5BB84F-1971-FDDA-4981-F7148B7FE605}"/>
              </a:ext>
            </a:extLst>
          </p:cNvPr>
          <p:cNvSpPr>
            <a:spLocks noGrp="1"/>
          </p:cNvSpPr>
          <p:nvPr>
            <p:ph type="title"/>
          </p:nvPr>
        </p:nvSpPr>
        <p:spPr/>
        <p:txBody>
          <a:bodyPr>
            <a:noAutofit/>
          </a:bodyPr>
          <a:lstStyle/>
          <a:p>
            <a:r>
              <a:rPr lang="en-US" sz="4400" dirty="0"/>
              <a:t>Where Should Your Runbooks Run? Hybrid vs. Cloud</a:t>
            </a:r>
            <a:endParaRPr lang="en-GB" sz="4400" dirty="0"/>
          </a:p>
        </p:txBody>
      </p:sp>
      <p:graphicFrame>
        <p:nvGraphicFramePr>
          <p:cNvPr id="6" name="Content Placeholder 5">
            <a:extLst>
              <a:ext uri="{FF2B5EF4-FFF2-40B4-BE49-F238E27FC236}">
                <a16:creationId xmlns:a16="http://schemas.microsoft.com/office/drawing/2014/main" id="{FDF4719E-D5E1-5752-28D7-FDB7F9B06868}"/>
              </a:ext>
            </a:extLst>
          </p:cNvPr>
          <p:cNvGraphicFramePr>
            <a:graphicFrameLocks noGrp="1"/>
          </p:cNvGraphicFramePr>
          <p:nvPr>
            <p:ph idx="1"/>
            <p:extLst>
              <p:ext uri="{D42A27DB-BD31-4B8C-83A1-F6EECF244321}">
                <p14:modId xmlns:p14="http://schemas.microsoft.com/office/powerpoint/2010/main" val="1895337346"/>
              </p:ext>
            </p:extLst>
          </p:nvPr>
        </p:nvGraphicFramePr>
        <p:xfrm>
          <a:off x="838200" y="1825625"/>
          <a:ext cx="10515597" cy="3134360"/>
        </p:xfrm>
        <a:graphic>
          <a:graphicData uri="http://schemas.openxmlformats.org/drawingml/2006/table">
            <a:tbl>
              <a:tblPr firstRow="1" bandRow="1">
                <a:tableStyleId>{5C22544A-7EE6-4342-B048-85BDC9FD1C3A}</a:tableStyleId>
              </a:tblPr>
              <a:tblGrid>
                <a:gridCol w="2197100">
                  <a:extLst>
                    <a:ext uri="{9D8B030D-6E8A-4147-A177-3AD203B41FA5}">
                      <a16:colId xmlns:a16="http://schemas.microsoft.com/office/drawing/2014/main" val="2965471141"/>
                    </a:ext>
                  </a:extLst>
                </a:gridCol>
                <a:gridCol w="3810000">
                  <a:extLst>
                    <a:ext uri="{9D8B030D-6E8A-4147-A177-3AD203B41FA5}">
                      <a16:colId xmlns:a16="http://schemas.microsoft.com/office/drawing/2014/main" val="524300718"/>
                    </a:ext>
                  </a:extLst>
                </a:gridCol>
                <a:gridCol w="4508497">
                  <a:extLst>
                    <a:ext uri="{9D8B030D-6E8A-4147-A177-3AD203B41FA5}">
                      <a16:colId xmlns:a16="http://schemas.microsoft.com/office/drawing/2014/main" val="1350406445"/>
                    </a:ext>
                  </a:extLst>
                </a:gridCol>
              </a:tblGrid>
              <a:tr h="370840">
                <a:tc>
                  <a:txBody>
                    <a:bodyPr/>
                    <a:lstStyle/>
                    <a:p>
                      <a:r>
                        <a:rPr lang="en-GB" dirty="0"/>
                        <a:t>Feature</a:t>
                      </a:r>
                    </a:p>
                  </a:txBody>
                  <a:tcPr anchor="ctr"/>
                </a:tc>
                <a:tc>
                  <a:txBody>
                    <a:bodyPr/>
                    <a:lstStyle/>
                    <a:p>
                      <a:r>
                        <a:rPr lang="en-GB" b="1"/>
                        <a:t>Hybrid Runbook Worker</a:t>
                      </a:r>
                      <a:endParaRPr lang="en-GB"/>
                    </a:p>
                  </a:txBody>
                  <a:tcPr anchor="ctr"/>
                </a:tc>
                <a:tc>
                  <a:txBody>
                    <a:bodyPr/>
                    <a:lstStyle/>
                    <a:p>
                      <a:r>
                        <a:rPr lang="en-GB" b="1"/>
                        <a:t>Azure Cloud Runner</a:t>
                      </a:r>
                      <a:endParaRPr lang="en-GB"/>
                    </a:p>
                  </a:txBody>
                  <a:tcPr anchor="ctr"/>
                </a:tc>
                <a:extLst>
                  <a:ext uri="{0D108BD9-81ED-4DB2-BD59-A6C34878D82A}">
                    <a16:rowId xmlns:a16="http://schemas.microsoft.com/office/drawing/2014/main" val="1625692425"/>
                  </a:ext>
                </a:extLst>
              </a:tr>
              <a:tr h="370840">
                <a:tc>
                  <a:txBody>
                    <a:bodyPr/>
                    <a:lstStyle/>
                    <a:p>
                      <a:r>
                        <a:rPr lang="en-GB" b="1"/>
                        <a:t>Execution Location</a:t>
                      </a:r>
                      <a:endParaRPr lang="en-GB"/>
                    </a:p>
                  </a:txBody>
                  <a:tcPr anchor="ctr"/>
                </a:tc>
                <a:tc>
                  <a:txBody>
                    <a:bodyPr/>
                    <a:lstStyle/>
                    <a:p>
                      <a:r>
                        <a:rPr lang="en-GB" dirty="0"/>
                        <a:t>Runs on </a:t>
                      </a:r>
                      <a:r>
                        <a:rPr lang="en-GB" b="1" dirty="0"/>
                        <a:t>on-premises</a:t>
                      </a:r>
                      <a:r>
                        <a:rPr lang="en-GB" dirty="0"/>
                        <a:t> or </a:t>
                      </a:r>
                      <a:r>
                        <a:rPr lang="en-GB" b="1" dirty="0"/>
                        <a:t>Azure VMs</a:t>
                      </a:r>
                      <a:endParaRPr lang="en-GB" dirty="0"/>
                    </a:p>
                  </a:txBody>
                  <a:tcPr anchor="ctr"/>
                </a:tc>
                <a:tc>
                  <a:txBody>
                    <a:bodyPr/>
                    <a:lstStyle/>
                    <a:p>
                      <a:r>
                        <a:rPr lang="en-GB"/>
                        <a:t>Runs </a:t>
                      </a:r>
                      <a:r>
                        <a:rPr lang="en-GB" b="1"/>
                        <a:t>natively in Azure</a:t>
                      </a:r>
                      <a:endParaRPr lang="en-GB"/>
                    </a:p>
                  </a:txBody>
                  <a:tcPr anchor="ctr"/>
                </a:tc>
                <a:extLst>
                  <a:ext uri="{0D108BD9-81ED-4DB2-BD59-A6C34878D82A}">
                    <a16:rowId xmlns:a16="http://schemas.microsoft.com/office/drawing/2014/main" val="2837468249"/>
                  </a:ext>
                </a:extLst>
              </a:tr>
              <a:tr h="370840">
                <a:tc>
                  <a:txBody>
                    <a:bodyPr/>
                    <a:lstStyle/>
                    <a:p>
                      <a:r>
                        <a:rPr lang="en-GB" b="1"/>
                        <a:t>Best For</a:t>
                      </a:r>
                      <a:endParaRPr lang="en-GB"/>
                    </a:p>
                  </a:txBody>
                  <a:tcPr anchor="ctr"/>
                </a:tc>
                <a:tc>
                  <a:txBody>
                    <a:bodyPr/>
                    <a:lstStyle/>
                    <a:p>
                      <a:r>
                        <a:rPr lang="en-US" dirty="0"/>
                        <a:t>Managing </a:t>
                      </a:r>
                      <a:r>
                        <a:rPr lang="en-US" b="1" dirty="0"/>
                        <a:t>on-premises</a:t>
                      </a:r>
                      <a:r>
                        <a:rPr lang="en-US" dirty="0"/>
                        <a:t> or </a:t>
                      </a:r>
                      <a:r>
                        <a:rPr lang="en-US" b="1" dirty="0"/>
                        <a:t>hybrid cloud</a:t>
                      </a:r>
                      <a:r>
                        <a:rPr lang="en-US" dirty="0"/>
                        <a:t> resources</a:t>
                      </a:r>
                    </a:p>
                  </a:txBody>
                  <a:tcPr anchor="ctr"/>
                </a:tc>
                <a:tc>
                  <a:txBody>
                    <a:bodyPr/>
                    <a:lstStyle/>
                    <a:p>
                      <a:r>
                        <a:rPr lang="en-GB"/>
                        <a:t>Automating </a:t>
                      </a:r>
                      <a:r>
                        <a:rPr lang="en-GB" b="1"/>
                        <a:t>Azure-native</a:t>
                      </a:r>
                      <a:r>
                        <a:rPr lang="en-GB"/>
                        <a:t> tasks</a:t>
                      </a:r>
                    </a:p>
                  </a:txBody>
                  <a:tcPr anchor="ctr"/>
                </a:tc>
                <a:extLst>
                  <a:ext uri="{0D108BD9-81ED-4DB2-BD59-A6C34878D82A}">
                    <a16:rowId xmlns:a16="http://schemas.microsoft.com/office/drawing/2014/main" val="3591159078"/>
                  </a:ext>
                </a:extLst>
              </a:tr>
              <a:tr h="370840">
                <a:tc>
                  <a:txBody>
                    <a:bodyPr/>
                    <a:lstStyle/>
                    <a:p>
                      <a:r>
                        <a:rPr lang="en-GB" b="1"/>
                        <a:t>Connectivity</a:t>
                      </a:r>
                      <a:endParaRPr lang="en-GB"/>
                    </a:p>
                  </a:txBody>
                  <a:tcPr anchor="ctr"/>
                </a:tc>
                <a:tc>
                  <a:txBody>
                    <a:bodyPr/>
                    <a:lstStyle/>
                    <a:p>
                      <a:r>
                        <a:rPr lang="en-US" dirty="0"/>
                        <a:t>Can access </a:t>
                      </a:r>
                      <a:r>
                        <a:rPr lang="en-US" b="1" dirty="0"/>
                        <a:t>local network resources</a:t>
                      </a:r>
                      <a:endParaRPr lang="en-US" dirty="0"/>
                    </a:p>
                  </a:txBody>
                  <a:tcPr anchor="ctr"/>
                </a:tc>
                <a:tc>
                  <a:txBody>
                    <a:bodyPr/>
                    <a:lstStyle/>
                    <a:p>
                      <a:r>
                        <a:rPr lang="en-GB"/>
                        <a:t>Limited to </a:t>
                      </a:r>
                      <a:r>
                        <a:rPr lang="en-GB" b="1"/>
                        <a:t>Azure services</a:t>
                      </a:r>
                      <a:endParaRPr lang="en-GB"/>
                    </a:p>
                  </a:txBody>
                  <a:tcPr anchor="ctr"/>
                </a:tc>
                <a:extLst>
                  <a:ext uri="{0D108BD9-81ED-4DB2-BD59-A6C34878D82A}">
                    <a16:rowId xmlns:a16="http://schemas.microsoft.com/office/drawing/2014/main" val="2562960633"/>
                  </a:ext>
                </a:extLst>
              </a:tr>
              <a:tr h="370840">
                <a:tc>
                  <a:txBody>
                    <a:bodyPr/>
                    <a:lstStyle/>
                    <a:p>
                      <a:r>
                        <a:rPr lang="en-GB" b="1"/>
                        <a:t>Performance</a:t>
                      </a:r>
                      <a:endParaRPr lang="en-GB"/>
                    </a:p>
                  </a:txBody>
                  <a:tcPr anchor="ctr"/>
                </a:tc>
                <a:tc>
                  <a:txBody>
                    <a:bodyPr/>
                    <a:lstStyle/>
                    <a:p>
                      <a:r>
                        <a:rPr lang="en-GB" dirty="0"/>
                        <a:t>Uses </a:t>
                      </a:r>
                      <a:r>
                        <a:rPr lang="en-GB" b="1" dirty="0"/>
                        <a:t>local compute power</a:t>
                      </a:r>
                      <a:endParaRPr lang="en-GB" dirty="0"/>
                    </a:p>
                  </a:txBody>
                  <a:tcPr anchor="ctr"/>
                </a:tc>
                <a:tc>
                  <a:txBody>
                    <a:bodyPr/>
                    <a:lstStyle/>
                    <a:p>
                      <a:r>
                        <a:rPr lang="en-GB" dirty="0"/>
                        <a:t>Uses </a:t>
                      </a:r>
                      <a:r>
                        <a:rPr lang="en-GB" b="1" dirty="0"/>
                        <a:t>Azure-managed compute</a:t>
                      </a:r>
                      <a:endParaRPr lang="en-GB" dirty="0"/>
                    </a:p>
                  </a:txBody>
                  <a:tcPr anchor="ctr"/>
                </a:tc>
                <a:extLst>
                  <a:ext uri="{0D108BD9-81ED-4DB2-BD59-A6C34878D82A}">
                    <a16:rowId xmlns:a16="http://schemas.microsoft.com/office/drawing/2014/main" val="791237493"/>
                  </a:ext>
                </a:extLst>
              </a:tr>
              <a:tr h="370840">
                <a:tc>
                  <a:txBody>
                    <a:bodyPr/>
                    <a:lstStyle/>
                    <a:p>
                      <a:r>
                        <a:rPr lang="en-GB" b="1"/>
                        <a:t>Setup Complexity</a:t>
                      </a:r>
                      <a:endParaRPr lang="en-GB"/>
                    </a:p>
                  </a:txBody>
                  <a:tcPr anchor="ctr"/>
                </a:tc>
                <a:tc>
                  <a:txBody>
                    <a:bodyPr/>
                    <a:lstStyle/>
                    <a:p>
                      <a:r>
                        <a:rPr lang="en-GB"/>
                        <a:t>Requires </a:t>
                      </a:r>
                      <a:r>
                        <a:rPr lang="en-GB" b="1"/>
                        <a:t>VM setup &amp; configuration</a:t>
                      </a:r>
                      <a:endParaRPr lang="en-GB"/>
                    </a:p>
                  </a:txBody>
                  <a:tcPr anchor="ctr"/>
                </a:tc>
                <a:tc>
                  <a:txBody>
                    <a:bodyPr/>
                    <a:lstStyle/>
                    <a:p>
                      <a:r>
                        <a:rPr lang="en-GB" dirty="0"/>
                        <a:t>Fully </a:t>
                      </a:r>
                      <a:r>
                        <a:rPr lang="en-GB" b="1" dirty="0"/>
                        <a:t>managed by Azure</a:t>
                      </a:r>
                      <a:endParaRPr lang="en-GB" dirty="0"/>
                    </a:p>
                  </a:txBody>
                  <a:tcPr anchor="ctr"/>
                </a:tc>
                <a:extLst>
                  <a:ext uri="{0D108BD9-81ED-4DB2-BD59-A6C34878D82A}">
                    <a16:rowId xmlns:a16="http://schemas.microsoft.com/office/drawing/2014/main" val="2238619126"/>
                  </a:ext>
                </a:extLst>
              </a:tr>
              <a:tr h="370840">
                <a:tc>
                  <a:txBody>
                    <a:bodyPr/>
                    <a:lstStyle/>
                    <a:p>
                      <a:r>
                        <a:rPr lang="en-GB" b="1"/>
                        <a:t>Use Case Example</a:t>
                      </a:r>
                      <a:endParaRPr lang="en-GB"/>
                    </a:p>
                  </a:txBody>
                  <a:tcPr anchor="ctr"/>
                </a:tc>
                <a:tc>
                  <a:txBody>
                    <a:bodyPr/>
                    <a:lstStyle/>
                    <a:p>
                      <a:r>
                        <a:rPr lang="en-US"/>
                        <a:t>Running scripts that interact with </a:t>
                      </a:r>
                      <a:r>
                        <a:rPr lang="en-US" b="1"/>
                        <a:t>on-prem AD</a:t>
                      </a:r>
                      <a:endParaRPr lang="en-US"/>
                    </a:p>
                  </a:txBody>
                  <a:tcPr anchor="ctr"/>
                </a:tc>
                <a:tc>
                  <a:txBody>
                    <a:bodyPr/>
                    <a:lstStyle/>
                    <a:p>
                      <a:r>
                        <a:rPr lang="en-GB" dirty="0"/>
                        <a:t>Automating </a:t>
                      </a:r>
                      <a:r>
                        <a:rPr lang="en-GB" b="1" dirty="0"/>
                        <a:t>Azure VM scaling</a:t>
                      </a:r>
                      <a:endParaRPr lang="en-GB" dirty="0"/>
                    </a:p>
                  </a:txBody>
                  <a:tcPr anchor="ctr"/>
                </a:tc>
                <a:extLst>
                  <a:ext uri="{0D108BD9-81ED-4DB2-BD59-A6C34878D82A}">
                    <a16:rowId xmlns:a16="http://schemas.microsoft.com/office/drawing/2014/main" val="668806365"/>
                  </a:ext>
                </a:extLst>
              </a:tr>
            </a:tbl>
          </a:graphicData>
        </a:graphic>
      </p:graphicFrame>
    </p:spTree>
    <p:extLst>
      <p:ext uri="{BB962C8B-B14F-4D97-AF65-F5344CB8AC3E}">
        <p14:creationId xmlns:p14="http://schemas.microsoft.com/office/powerpoint/2010/main" val="404358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F343-A5D1-310A-8CF3-B1DB64B50425}"/>
              </a:ext>
            </a:extLst>
          </p:cNvPr>
          <p:cNvSpPr>
            <a:spLocks noGrp="1"/>
          </p:cNvSpPr>
          <p:nvPr>
            <p:ph type="title"/>
          </p:nvPr>
        </p:nvSpPr>
        <p:spPr>
          <a:xfrm>
            <a:off x="838200" y="365125"/>
            <a:ext cx="9733280" cy="1325563"/>
          </a:xfrm>
        </p:spPr>
        <p:txBody>
          <a:bodyPr anchor="ctr">
            <a:normAutofit/>
          </a:bodyPr>
          <a:lstStyle/>
          <a:p>
            <a:r>
              <a:rPr lang="en-GB" dirty="0"/>
              <a:t>Runtime Environments</a:t>
            </a:r>
          </a:p>
        </p:txBody>
      </p:sp>
      <p:pic>
        <p:nvPicPr>
          <p:cNvPr id="5" name="Picture 4">
            <a:extLst>
              <a:ext uri="{FF2B5EF4-FFF2-40B4-BE49-F238E27FC236}">
                <a16:creationId xmlns:a16="http://schemas.microsoft.com/office/drawing/2014/main" id="{22012AB7-D9F9-44CF-BD30-D06581096777}"/>
              </a:ext>
            </a:extLst>
          </p:cNvPr>
          <p:cNvPicPr>
            <a:picLocks noChangeAspect="1"/>
          </p:cNvPicPr>
          <p:nvPr/>
        </p:nvPicPr>
        <p:blipFill>
          <a:blip r:embed="rId3"/>
          <a:stretch>
            <a:fillRect/>
          </a:stretch>
        </p:blipFill>
        <p:spPr>
          <a:xfrm>
            <a:off x="838200" y="2003330"/>
            <a:ext cx="10515600" cy="3995928"/>
          </a:xfrm>
          <a:prstGeom prst="rect">
            <a:avLst/>
          </a:prstGeom>
          <a:noFill/>
        </p:spPr>
      </p:pic>
    </p:spTree>
    <p:extLst>
      <p:ext uri="{BB962C8B-B14F-4D97-AF65-F5344CB8AC3E}">
        <p14:creationId xmlns:p14="http://schemas.microsoft.com/office/powerpoint/2010/main" val="85683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5364-BD80-0BAB-6546-75ADF91E68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0CFCDF-DA11-BD31-D98E-2C30E370AE28}"/>
              </a:ext>
            </a:extLst>
          </p:cNvPr>
          <p:cNvSpPr>
            <a:spLocks noGrp="1"/>
          </p:cNvSpPr>
          <p:nvPr>
            <p:ph type="title"/>
          </p:nvPr>
        </p:nvSpPr>
        <p:spPr/>
        <p:txBody>
          <a:bodyPr>
            <a:noAutofit/>
          </a:bodyPr>
          <a:lstStyle/>
          <a:p>
            <a:r>
              <a:rPr lang="en-US" sz="4400" dirty="0"/>
              <a:t>Where Should Your Runbooks Run? Hybrid vs. Cloud</a:t>
            </a:r>
            <a:endParaRPr lang="en-GB" sz="4400" dirty="0"/>
          </a:p>
        </p:txBody>
      </p:sp>
      <p:sp>
        <p:nvSpPr>
          <p:cNvPr id="8" name="AutoShape 3">
            <a:extLst>
              <a:ext uri="{FF2B5EF4-FFF2-40B4-BE49-F238E27FC236}">
                <a16:creationId xmlns:a16="http://schemas.microsoft.com/office/drawing/2014/main" id="{41AB7653-8B1C-E6F7-B94D-EF800C3BD57B}"/>
              </a:ext>
            </a:extLst>
          </p:cNvPr>
          <p:cNvSpPr>
            <a:spLocks noChangeAspect="1" noChangeArrowheads="1" noTextEdit="1"/>
          </p:cNvSpPr>
          <p:nvPr/>
        </p:nvSpPr>
        <p:spPr bwMode="auto">
          <a:xfrm>
            <a:off x="820738" y="1804988"/>
            <a:ext cx="105505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Line 26">
            <a:extLst>
              <a:ext uri="{FF2B5EF4-FFF2-40B4-BE49-F238E27FC236}">
                <a16:creationId xmlns:a16="http://schemas.microsoft.com/office/drawing/2014/main" id="{C1652C71-80A8-0EA6-D55A-08D083BB7ABC}"/>
              </a:ext>
            </a:extLst>
          </p:cNvPr>
          <p:cNvSpPr>
            <a:spLocks noChangeShapeType="1"/>
          </p:cNvSpPr>
          <p:nvPr/>
        </p:nvSpPr>
        <p:spPr bwMode="auto">
          <a:xfrm>
            <a:off x="3025776"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7">
            <a:extLst>
              <a:ext uri="{FF2B5EF4-FFF2-40B4-BE49-F238E27FC236}">
                <a16:creationId xmlns:a16="http://schemas.microsoft.com/office/drawing/2014/main" id="{A5ACCC1E-406B-208B-8C04-699A4C791B6F}"/>
              </a:ext>
            </a:extLst>
          </p:cNvPr>
          <p:cNvSpPr>
            <a:spLocks noChangeShapeType="1"/>
          </p:cNvSpPr>
          <p:nvPr/>
        </p:nvSpPr>
        <p:spPr bwMode="auto">
          <a:xfrm>
            <a:off x="6837363"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4">
            <a:extLst>
              <a:ext uri="{FF2B5EF4-FFF2-40B4-BE49-F238E27FC236}">
                <a16:creationId xmlns:a16="http://schemas.microsoft.com/office/drawing/2014/main" id="{CA2C9E69-45A2-DF91-2E9E-426546B0FEDE}"/>
              </a:ext>
            </a:extLst>
          </p:cNvPr>
          <p:cNvSpPr>
            <a:spLocks noChangeShapeType="1"/>
          </p:cNvSpPr>
          <p:nvPr/>
        </p:nvSpPr>
        <p:spPr bwMode="auto">
          <a:xfrm>
            <a:off x="828676"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5">
            <a:extLst>
              <a:ext uri="{FF2B5EF4-FFF2-40B4-BE49-F238E27FC236}">
                <a16:creationId xmlns:a16="http://schemas.microsoft.com/office/drawing/2014/main" id="{13AB8AED-E08F-0F93-6DC9-8A8BA7BAD5C0}"/>
              </a:ext>
            </a:extLst>
          </p:cNvPr>
          <p:cNvSpPr>
            <a:spLocks noChangeShapeType="1"/>
          </p:cNvSpPr>
          <p:nvPr/>
        </p:nvSpPr>
        <p:spPr bwMode="auto">
          <a:xfrm>
            <a:off x="11345863"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97" name="Group 96">
            <a:extLst>
              <a:ext uri="{FF2B5EF4-FFF2-40B4-BE49-F238E27FC236}">
                <a16:creationId xmlns:a16="http://schemas.microsoft.com/office/drawing/2014/main" id="{55BCE577-9A98-D238-A893-51EF7D44A13B}"/>
              </a:ext>
            </a:extLst>
          </p:cNvPr>
          <p:cNvGrpSpPr/>
          <p:nvPr/>
        </p:nvGrpSpPr>
        <p:grpSpPr>
          <a:xfrm>
            <a:off x="822326" y="1828801"/>
            <a:ext cx="10529888" cy="384175"/>
            <a:chOff x="822326" y="1828801"/>
            <a:chExt cx="10529888" cy="384175"/>
          </a:xfrm>
        </p:grpSpPr>
        <p:sp>
          <p:nvSpPr>
            <p:cNvPr id="9" name="Rectangle 5">
              <a:extLst>
                <a:ext uri="{FF2B5EF4-FFF2-40B4-BE49-F238E27FC236}">
                  <a16:creationId xmlns:a16="http://schemas.microsoft.com/office/drawing/2014/main" id="{9D1F4AAE-822E-F862-F0EB-FF4341491C88}"/>
                </a:ext>
              </a:extLst>
            </p:cNvPr>
            <p:cNvSpPr>
              <a:spLocks noChangeArrowheads="1"/>
            </p:cNvSpPr>
            <p:nvPr/>
          </p:nvSpPr>
          <p:spPr bwMode="auto">
            <a:xfrm>
              <a:off x="828676" y="1828801"/>
              <a:ext cx="2197100"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6">
              <a:extLst>
                <a:ext uri="{FF2B5EF4-FFF2-40B4-BE49-F238E27FC236}">
                  <a16:creationId xmlns:a16="http://schemas.microsoft.com/office/drawing/2014/main" id="{1AC100EA-2B4A-6B35-8ED3-90CF30A13036}"/>
                </a:ext>
              </a:extLst>
            </p:cNvPr>
            <p:cNvSpPr>
              <a:spLocks noChangeArrowheads="1"/>
            </p:cNvSpPr>
            <p:nvPr/>
          </p:nvSpPr>
          <p:spPr bwMode="auto">
            <a:xfrm>
              <a:off x="3025776" y="1828801"/>
              <a:ext cx="3811588"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7">
              <a:extLst>
                <a:ext uri="{FF2B5EF4-FFF2-40B4-BE49-F238E27FC236}">
                  <a16:creationId xmlns:a16="http://schemas.microsoft.com/office/drawing/2014/main" id="{3A6A7525-D7CE-1D34-DFEF-2307C6CACA42}"/>
                </a:ext>
              </a:extLst>
            </p:cNvPr>
            <p:cNvSpPr>
              <a:spLocks noChangeArrowheads="1"/>
            </p:cNvSpPr>
            <p:nvPr/>
          </p:nvSpPr>
          <p:spPr bwMode="auto">
            <a:xfrm>
              <a:off x="6837363" y="1828801"/>
              <a:ext cx="4508500"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Line 36">
              <a:extLst>
                <a:ext uri="{FF2B5EF4-FFF2-40B4-BE49-F238E27FC236}">
                  <a16:creationId xmlns:a16="http://schemas.microsoft.com/office/drawing/2014/main" id="{3A254EF3-7946-29B9-74F9-25BA0914BD32}"/>
                </a:ext>
              </a:extLst>
            </p:cNvPr>
            <p:cNvSpPr>
              <a:spLocks noChangeShapeType="1"/>
            </p:cNvSpPr>
            <p:nvPr/>
          </p:nvSpPr>
          <p:spPr bwMode="auto">
            <a:xfrm>
              <a:off x="822326" y="1828801"/>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Rectangle 38">
              <a:extLst>
                <a:ext uri="{FF2B5EF4-FFF2-40B4-BE49-F238E27FC236}">
                  <a16:creationId xmlns:a16="http://schemas.microsoft.com/office/drawing/2014/main" id="{B6289FAE-5E14-85D0-94F5-55AF2BF5FD40}"/>
                </a:ext>
              </a:extLst>
            </p:cNvPr>
            <p:cNvSpPr>
              <a:spLocks noChangeArrowheads="1"/>
            </p:cNvSpPr>
            <p:nvPr/>
          </p:nvSpPr>
          <p:spPr bwMode="auto">
            <a:xfrm>
              <a:off x="6929438" y="1873251"/>
              <a:ext cx="2008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Cloud Runner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a:extLst>
                <a:ext uri="{FF2B5EF4-FFF2-40B4-BE49-F238E27FC236}">
                  <a16:creationId xmlns:a16="http://schemas.microsoft.com/office/drawing/2014/main" id="{9ECA9019-B8E7-C779-52C0-76D84B68F65B}"/>
                </a:ext>
              </a:extLst>
            </p:cNvPr>
            <p:cNvSpPr>
              <a:spLocks noChangeArrowheads="1"/>
            </p:cNvSpPr>
            <p:nvPr/>
          </p:nvSpPr>
          <p:spPr bwMode="auto">
            <a:xfrm>
              <a:off x="3117851" y="1873251"/>
              <a:ext cx="24272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Hybrid Runbook Worker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a:extLst>
                <a:ext uri="{FF2B5EF4-FFF2-40B4-BE49-F238E27FC236}">
                  <a16:creationId xmlns:a16="http://schemas.microsoft.com/office/drawing/2014/main" id="{13935E95-7D57-2329-AF50-ED82C694A502}"/>
                </a:ext>
              </a:extLst>
            </p:cNvPr>
            <p:cNvSpPr>
              <a:spLocks noChangeArrowheads="1"/>
            </p:cNvSpPr>
            <p:nvPr/>
          </p:nvSpPr>
          <p:spPr bwMode="auto">
            <a:xfrm>
              <a:off x="920751" y="1873251"/>
              <a:ext cx="854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Feature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6" name="Group 95">
            <a:extLst>
              <a:ext uri="{FF2B5EF4-FFF2-40B4-BE49-F238E27FC236}">
                <a16:creationId xmlns:a16="http://schemas.microsoft.com/office/drawing/2014/main" id="{56850721-ED36-CDB5-83AB-FBFF65B35508}"/>
              </a:ext>
            </a:extLst>
          </p:cNvPr>
          <p:cNvGrpSpPr/>
          <p:nvPr/>
        </p:nvGrpSpPr>
        <p:grpSpPr>
          <a:xfrm>
            <a:off x="822326" y="2198688"/>
            <a:ext cx="10529888" cy="384176"/>
            <a:chOff x="822326" y="2198688"/>
            <a:chExt cx="10529888" cy="384176"/>
          </a:xfrm>
        </p:grpSpPr>
        <p:sp>
          <p:nvSpPr>
            <p:cNvPr id="12" name="Rectangle 8">
              <a:extLst>
                <a:ext uri="{FF2B5EF4-FFF2-40B4-BE49-F238E27FC236}">
                  <a16:creationId xmlns:a16="http://schemas.microsoft.com/office/drawing/2014/main" id="{3B5DBC28-FCD9-2EA2-7302-127045FC65A3}"/>
                </a:ext>
              </a:extLst>
            </p:cNvPr>
            <p:cNvSpPr>
              <a:spLocks noChangeArrowheads="1"/>
            </p:cNvSpPr>
            <p:nvPr/>
          </p:nvSpPr>
          <p:spPr bwMode="auto">
            <a:xfrm>
              <a:off x="828676" y="2198688"/>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9">
              <a:extLst>
                <a:ext uri="{FF2B5EF4-FFF2-40B4-BE49-F238E27FC236}">
                  <a16:creationId xmlns:a16="http://schemas.microsoft.com/office/drawing/2014/main" id="{51080BDF-6697-85A4-0271-9CCA4AFA5592}"/>
                </a:ext>
              </a:extLst>
            </p:cNvPr>
            <p:cNvSpPr>
              <a:spLocks noChangeArrowheads="1"/>
            </p:cNvSpPr>
            <p:nvPr/>
          </p:nvSpPr>
          <p:spPr bwMode="auto">
            <a:xfrm>
              <a:off x="3025776" y="2198688"/>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0">
              <a:extLst>
                <a:ext uri="{FF2B5EF4-FFF2-40B4-BE49-F238E27FC236}">
                  <a16:creationId xmlns:a16="http://schemas.microsoft.com/office/drawing/2014/main" id="{4A9398AE-9A69-E304-E252-E714400D7B30}"/>
                </a:ext>
              </a:extLst>
            </p:cNvPr>
            <p:cNvSpPr>
              <a:spLocks noChangeArrowheads="1"/>
            </p:cNvSpPr>
            <p:nvPr/>
          </p:nvSpPr>
          <p:spPr bwMode="auto">
            <a:xfrm>
              <a:off x="6837363" y="2198688"/>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Line 28">
              <a:extLst>
                <a:ext uri="{FF2B5EF4-FFF2-40B4-BE49-F238E27FC236}">
                  <a16:creationId xmlns:a16="http://schemas.microsoft.com/office/drawing/2014/main" id="{9033068D-8EAB-A50F-AC7B-0E20623CA92C}"/>
                </a:ext>
              </a:extLst>
            </p:cNvPr>
            <p:cNvSpPr>
              <a:spLocks noChangeShapeType="1"/>
            </p:cNvSpPr>
            <p:nvPr/>
          </p:nvSpPr>
          <p:spPr bwMode="auto">
            <a:xfrm>
              <a:off x="822326" y="2198688"/>
              <a:ext cx="105298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Rectangle 41">
              <a:extLst>
                <a:ext uri="{FF2B5EF4-FFF2-40B4-BE49-F238E27FC236}">
                  <a16:creationId xmlns:a16="http://schemas.microsoft.com/office/drawing/2014/main" id="{3F270F47-2875-20D5-112B-36F6660CA971}"/>
                </a:ext>
              </a:extLst>
            </p:cNvPr>
            <p:cNvSpPr>
              <a:spLocks noChangeArrowheads="1"/>
            </p:cNvSpPr>
            <p:nvPr/>
          </p:nvSpPr>
          <p:spPr bwMode="auto">
            <a:xfrm>
              <a:off x="6929438" y="2241551"/>
              <a:ext cx="6238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a:extLst>
                <a:ext uri="{FF2B5EF4-FFF2-40B4-BE49-F238E27FC236}">
                  <a16:creationId xmlns:a16="http://schemas.microsoft.com/office/drawing/2014/main" id="{29B7146F-B358-C4BF-E562-EE09FBE122EF}"/>
                </a:ext>
              </a:extLst>
            </p:cNvPr>
            <p:cNvSpPr>
              <a:spLocks noChangeArrowheads="1"/>
            </p:cNvSpPr>
            <p:nvPr/>
          </p:nvSpPr>
          <p:spPr bwMode="auto">
            <a:xfrm>
              <a:off x="7434263" y="2241551"/>
              <a:ext cx="17113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panose="020F0502020204030204" pitchFamily="34" charset="0"/>
                </a:rPr>
                <a:t>natively in Azure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3">
              <a:extLst>
                <a:ext uri="{FF2B5EF4-FFF2-40B4-BE49-F238E27FC236}">
                  <a16:creationId xmlns:a16="http://schemas.microsoft.com/office/drawing/2014/main" id="{CE6B7E9A-BB68-7357-53D0-88BBE69986DC}"/>
                </a:ext>
              </a:extLst>
            </p:cNvPr>
            <p:cNvSpPr>
              <a:spLocks noChangeArrowheads="1"/>
            </p:cNvSpPr>
            <p:nvPr/>
          </p:nvSpPr>
          <p:spPr bwMode="auto">
            <a:xfrm>
              <a:off x="3117851" y="2241551"/>
              <a:ext cx="919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Runs 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4">
              <a:extLst>
                <a:ext uri="{FF2B5EF4-FFF2-40B4-BE49-F238E27FC236}">
                  <a16:creationId xmlns:a16="http://schemas.microsoft.com/office/drawing/2014/main" id="{E16166A5-1CD4-F330-B70C-985EDD7D0F8F}"/>
                </a:ext>
              </a:extLst>
            </p:cNvPr>
            <p:cNvSpPr>
              <a:spLocks noChangeArrowheads="1"/>
            </p:cNvSpPr>
            <p:nvPr/>
          </p:nvSpPr>
          <p:spPr bwMode="auto">
            <a:xfrm>
              <a:off x="3917951" y="2241551"/>
              <a:ext cx="3667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5">
              <a:extLst>
                <a:ext uri="{FF2B5EF4-FFF2-40B4-BE49-F238E27FC236}">
                  <a16:creationId xmlns:a16="http://schemas.microsoft.com/office/drawing/2014/main" id="{E6B850FF-86FC-E0B4-1823-A8264110C925}"/>
                </a:ext>
              </a:extLst>
            </p:cNvPr>
            <p:cNvSpPr>
              <a:spLocks noChangeArrowheads="1"/>
            </p:cNvSpPr>
            <p:nvPr/>
          </p:nvSpPr>
          <p:spPr bwMode="auto">
            <a:xfrm>
              <a:off x="4165601" y="2241551"/>
              <a:ext cx="1920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6">
              <a:extLst>
                <a:ext uri="{FF2B5EF4-FFF2-40B4-BE49-F238E27FC236}">
                  <a16:creationId xmlns:a16="http://schemas.microsoft.com/office/drawing/2014/main" id="{D61744B8-40C3-5C87-24C6-9D9D83CDCD59}"/>
                </a:ext>
              </a:extLst>
            </p:cNvPr>
            <p:cNvSpPr>
              <a:spLocks noChangeArrowheads="1"/>
            </p:cNvSpPr>
            <p:nvPr/>
          </p:nvSpPr>
          <p:spPr bwMode="auto">
            <a:xfrm>
              <a:off x="4235451" y="2241551"/>
              <a:ext cx="9779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premises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7">
              <a:extLst>
                <a:ext uri="{FF2B5EF4-FFF2-40B4-BE49-F238E27FC236}">
                  <a16:creationId xmlns:a16="http://schemas.microsoft.com/office/drawing/2014/main" id="{D3755811-4C69-9F16-9BFF-2CD9EA7716B3}"/>
                </a:ext>
              </a:extLst>
            </p:cNvPr>
            <p:cNvSpPr>
              <a:spLocks noChangeArrowheads="1"/>
            </p:cNvSpPr>
            <p:nvPr/>
          </p:nvSpPr>
          <p:spPr bwMode="auto">
            <a:xfrm>
              <a:off x="5135563" y="2241551"/>
              <a:ext cx="3730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8">
              <a:extLst>
                <a:ext uri="{FF2B5EF4-FFF2-40B4-BE49-F238E27FC236}">
                  <a16:creationId xmlns:a16="http://schemas.microsoft.com/office/drawing/2014/main" id="{02E9EFC2-80C9-C3AD-A197-2D3A4E4F6226}"/>
                </a:ext>
              </a:extLst>
            </p:cNvPr>
            <p:cNvSpPr>
              <a:spLocks noChangeArrowheads="1"/>
            </p:cNvSpPr>
            <p:nvPr/>
          </p:nvSpPr>
          <p:spPr bwMode="auto">
            <a:xfrm>
              <a:off x="5389563" y="2241551"/>
              <a:ext cx="11477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VMs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9">
              <a:extLst>
                <a:ext uri="{FF2B5EF4-FFF2-40B4-BE49-F238E27FC236}">
                  <a16:creationId xmlns:a16="http://schemas.microsoft.com/office/drawing/2014/main" id="{30D46579-70C9-8B1F-331E-D719689D67D5}"/>
                </a:ext>
              </a:extLst>
            </p:cNvPr>
            <p:cNvSpPr>
              <a:spLocks noChangeArrowheads="1"/>
            </p:cNvSpPr>
            <p:nvPr/>
          </p:nvSpPr>
          <p:spPr bwMode="auto">
            <a:xfrm>
              <a:off x="920751" y="2241551"/>
              <a:ext cx="19097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Execution Location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5" name="Group 94">
            <a:extLst>
              <a:ext uri="{FF2B5EF4-FFF2-40B4-BE49-F238E27FC236}">
                <a16:creationId xmlns:a16="http://schemas.microsoft.com/office/drawing/2014/main" id="{C316FCD3-00C1-AD65-05C0-AADAD1942AB1}"/>
              </a:ext>
            </a:extLst>
          </p:cNvPr>
          <p:cNvGrpSpPr/>
          <p:nvPr/>
        </p:nvGrpSpPr>
        <p:grpSpPr>
          <a:xfrm>
            <a:off x="822326" y="2570163"/>
            <a:ext cx="10529888" cy="654050"/>
            <a:chOff x="822326" y="2570163"/>
            <a:chExt cx="10529888" cy="654050"/>
          </a:xfrm>
        </p:grpSpPr>
        <p:sp>
          <p:nvSpPr>
            <p:cNvPr id="15" name="Rectangle 11">
              <a:extLst>
                <a:ext uri="{FF2B5EF4-FFF2-40B4-BE49-F238E27FC236}">
                  <a16:creationId xmlns:a16="http://schemas.microsoft.com/office/drawing/2014/main" id="{F09847DC-422B-C491-9001-787F497713A1}"/>
                </a:ext>
              </a:extLst>
            </p:cNvPr>
            <p:cNvSpPr>
              <a:spLocks noChangeArrowheads="1"/>
            </p:cNvSpPr>
            <p:nvPr/>
          </p:nvSpPr>
          <p:spPr bwMode="auto">
            <a:xfrm>
              <a:off x="828676" y="2570163"/>
              <a:ext cx="21971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2">
              <a:extLst>
                <a:ext uri="{FF2B5EF4-FFF2-40B4-BE49-F238E27FC236}">
                  <a16:creationId xmlns:a16="http://schemas.microsoft.com/office/drawing/2014/main" id="{E65C110B-C4B0-E65C-E525-EE22FA654261}"/>
                </a:ext>
              </a:extLst>
            </p:cNvPr>
            <p:cNvSpPr>
              <a:spLocks noChangeArrowheads="1"/>
            </p:cNvSpPr>
            <p:nvPr/>
          </p:nvSpPr>
          <p:spPr bwMode="auto">
            <a:xfrm>
              <a:off x="3025776" y="2570163"/>
              <a:ext cx="38115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3">
              <a:extLst>
                <a:ext uri="{FF2B5EF4-FFF2-40B4-BE49-F238E27FC236}">
                  <a16:creationId xmlns:a16="http://schemas.microsoft.com/office/drawing/2014/main" id="{E7D58A93-8FD1-58C9-CD60-2CB105479DFC}"/>
                </a:ext>
              </a:extLst>
            </p:cNvPr>
            <p:cNvSpPr>
              <a:spLocks noChangeArrowheads="1"/>
            </p:cNvSpPr>
            <p:nvPr/>
          </p:nvSpPr>
          <p:spPr bwMode="auto">
            <a:xfrm>
              <a:off x="6837363" y="2570163"/>
              <a:ext cx="45085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Line 29">
              <a:extLst>
                <a:ext uri="{FF2B5EF4-FFF2-40B4-BE49-F238E27FC236}">
                  <a16:creationId xmlns:a16="http://schemas.microsoft.com/office/drawing/2014/main" id="{94C9F942-64AD-D96F-51E4-DE5B48F13E34}"/>
                </a:ext>
              </a:extLst>
            </p:cNvPr>
            <p:cNvSpPr>
              <a:spLocks noChangeShapeType="1"/>
            </p:cNvSpPr>
            <p:nvPr/>
          </p:nvSpPr>
          <p:spPr bwMode="auto">
            <a:xfrm>
              <a:off x="822326" y="25701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Rectangle 50">
              <a:extLst>
                <a:ext uri="{FF2B5EF4-FFF2-40B4-BE49-F238E27FC236}">
                  <a16:creationId xmlns:a16="http://schemas.microsoft.com/office/drawing/2014/main" id="{C361CE47-B05A-3C68-2DB9-5EDF81469960}"/>
                </a:ext>
              </a:extLst>
            </p:cNvPr>
            <p:cNvSpPr>
              <a:spLocks noChangeArrowheads="1"/>
            </p:cNvSpPr>
            <p:nvPr/>
          </p:nvSpPr>
          <p:spPr bwMode="auto">
            <a:xfrm>
              <a:off x="6929438" y="2749551"/>
              <a:ext cx="1268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1">
              <a:extLst>
                <a:ext uri="{FF2B5EF4-FFF2-40B4-BE49-F238E27FC236}">
                  <a16:creationId xmlns:a16="http://schemas.microsoft.com/office/drawing/2014/main" id="{09353A07-7C40-8253-F7DD-EF5CAA97F2F2}"/>
                </a:ext>
              </a:extLst>
            </p:cNvPr>
            <p:cNvSpPr>
              <a:spLocks noChangeArrowheads="1"/>
            </p:cNvSpPr>
            <p:nvPr/>
          </p:nvSpPr>
          <p:spPr bwMode="auto">
            <a:xfrm>
              <a:off x="8075613" y="2749551"/>
              <a:ext cx="668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2">
              <a:extLst>
                <a:ext uri="{FF2B5EF4-FFF2-40B4-BE49-F238E27FC236}">
                  <a16:creationId xmlns:a16="http://schemas.microsoft.com/office/drawing/2014/main" id="{4820A94A-454E-0933-5452-78EEFE593610}"/>
                </a:ext>
              </a:extLst>
            </p:cNvPr>
            <p:cNvSpPr>
              <a:spLocks noChangeArrowheads="1"/>
            </p:cNvSpPr>
            <p:nvPr/>
          </p:nvSpPr>
          <p:spPr bwMode="auto">
            <a:xfrm>
              <a:off x="8620126" y="2749551"/>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3">
              <a:extLst>
                <a:ext uri="{FF2B5EF4-FFF2-40B4-BE49-F238E27FC236}">
                  <a16:creationId xmlns:a16="http://schemas.microsoft.com/office/drawing/2014/main" id="{C9B276F8-033B-F410-F16F-5CC5C0D6A159}"/>
                </a:ext>
              </a:extLst>
            </p:cNvPr>
            <p:cNvSpPr>
              <a:spLocks noChangeArrowheads="1"/>
            </p:cNvSpPr>
            <p:nvPr/>
          </p:nvSpPr>
          <p:spPr bwMode="auto">
            <a:xfrm>
              <a:off x="8689976" y="2749551"/>
              <a:ext cx="717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native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4">
              <a:extLst>
                <a:ext uri="{FF2B5EF4-FFF2-40B4-BE49-F238E27FC236}">
                  <a16:creationId xmlns:a16="http://schemas.microsoft.com/office/drawing/2014/main" id="{ED21E713-5BE0-DEEB-8A98-A3E7C03238AD}"/>
                </a:ext>
              </a:extLst>
            </p:cNvPr>
            <p:cNvSpPr>
              <a:spLocks noChangeArrowheads="1"/>
            </p:cNvSpPr>
            <p:nvPr/>
          </p:nvSpPr>
          <p:spPr bwMode="auto">
            <a:xfrm>
              <a:off x="9328151" y="2749551"/>
              <a:ext cx="584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tasks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5">
              <a:extLst>
                <a:ext uri="{FF2B5EF4-FFF2-40B4-BE49-F238E27FC236}">
                  <a16:creationId xmlns:a16="http://schemas.microsoft.com/office/drawing/2014/main" id="{0F09AF68-FFBA-4CDC-885D-3F63202EAE1B}"/>
                </a:ext>
              </a:extLst>
            </p:cNvPr>
            <p:cNvSpPr>
              <a:spLocks noChangeArrowheads="1"/>
            </p:cNvSpPr>
            <p:nvPr/>
          </p:nvSpPr>
          <p:spPr bwMode="auto">
            <a:xfrm>
              <a:off x="3117851" y="2609851"/>
              <a:ext cx="10969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Managing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6">
              <a:extLst>
                <a:ext uri="{FF2B5EF4-FFF2-40B4-BE49-F238E27FC236}">
                  <a16:creationId xmlns:a16="http://schemas.microsoft.com/office/drawing/2014/main" id="{E7DE9EFC-1DDA-EF9A-D8CC-7A9801F58E30}"/>
                </a:ext>
              </a:extLst>
            </p:cNvPr>
            <p:cNvSpPr>
              <a:spLocks noChangeArrowheads="1"/>
            </p:cNvSpPr>
            <p:nvPr/>
          </p:nvSpPr>
          <p:spPr bwMode="auto">
            <a:xfrm>
              <a:off x="4095751" y="2609851"/>
              <a:ext cx="365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7">
              <a:extLst>
                <a:ext uri="{FF2B5EF4-FFF2-40B4-BE49-F238E27FC236}">
                  <a16:creationId xmlns:a16="http://schemas.microsoft.com/office/drawing/2014/main" id="{1220A63F-CF42-1524-DADF-19787470FB85}"/>
                </a:ext>
              </a:extLst>
            </p:cNvPr>
            <p:cNvSpPr>
              <a:spLocks noChangeArrowheads="1"/>
            </p:cNvSpPr>
            <p:nvPr/>
          </p:nvSpPr>
          <p:spPr bwMode="auto">
            <a:xfrm>
              <a:off x="4341813" y="2609851"/>
              <a:ext cx="1920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8">
              <a:extLst>
                <a:ext uri="{FF2B5EF4-FFF2-40B4-BE49-F238E27FC236}">
                  <a16:creationId xmlns:a16="http://schemas.microsoft.com/office/drawing/2014/main" id="{8E75379B-8023-F974-305B-E8FC0C822089}"/>
                </a:ext>
              </a:extLst>
            </p:cNvPr>
            <p:cNvSpPr>
              <a:spLocks noChangeArrowheads="1"/>
            </p:cNvSpPr>
            <p:nvPr/>
          </p:nvSpPr>
          <p:spPr bwMode="auto">
            <a:xfrm>
              <a:off x="4411663" y="2609851"/>
              <a:ext cx="9794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premises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9">
              <a:extLst>
                <a:ext uri="{FF2B5EF4-FFF2-40B4-BE49-F238E27FC236}">
                  <a16:creationId xmlns:a16="http://schemas.microsoft.com/office/drawing/2014/main" id="{286EADD9-AFF7-4C55-FB46-14E5382D9721}"/>
                </a:ext>
              </a:extLst>
            </p:cNvPr>
            <p:cNvSpPr>
              <a:spLocks noChangeArrowheads="1"/>
            </p:cNvSpPr>
            <p:nvPr/>
          </p:nvSpPr>
          <p:spPr bwMode="auto">
            <a:xfrm>
              <a:off x="5313363" y="2609851"/>
              <a:ext cx="371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0">
              <a:extLst>
                <a:ext uri="{FF2B5EF4-FFF2-40B4-BE49-F238E27FC236}">
                  <a16:creationId xmlns:a16="http://schemas.microsoft.com/office/drawing/2014/main" id="{96202FB4-3F3D-A61D-364C-2509FA9251B7}"/>
                </a:ext>
              </a:extLst>
            </p:cNvPr>
            <p:cNvSpPr>
              <a:spLocks noChangeArrowheads="1"/>
            </p:cNvSpPr>
            <p:nvPr/>
          </p:nvSpPr>
          <p:spPr bwMode="auto">
            <a:xfrm>
              <a:off x="5565776" y="2609851"/>
              <a:ext cx="13033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hybrid cloud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1">
              <a:extLst>
                <a:ext uri="{FF2B5EF4-FFF2-40B4-BE49-F238E27FC236}">
                  <a16:creationId xmlns:a16="http://schemas.microsoft.com/office/drawing/2014/main" id="{3074BF96-477B-A57E-DF2F-6F6069334ED9}"/>
                </a:ext>
              </a:extLst>
            </p:cNvPr>
            <p:cNvSpPr>
              <a:spLocks noChangeArrowheads="1"/>
            </p:cNvSpPr>
            <p:nvPr/>
          </p:nvSpPr>
          <p:spPr bwMode="auto">
            <a:xfrm>
              <a:off x="3117851" y="2884488"/>
              <a:ext cx="1022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2">
              <a:extLst>
                <a:ext uri="{FF2B5EF4-FFF2-40B4-BE49-F238E27FC236}">
                  <a16:creationId xmlns:a16="http://schemas.microsoft.com/office/drawing/2014/main" id="{9EAFDD81-991C-4F93-02DF-B3FB7D310A82}"/>
                </a:ext>
              </a:extLst>
            </p:cNvPr>
            <p:cNvSpPr>
              <a:spLocks noChangeArrowheads="1"/>
            </p:cNvSpPr>
            <p:nvPr/>
          </p:nvSpPr>
          <p:spPr bwMode="auto">
            <a:xfrm>
              <a:off x="920751" y="2749551"/>
              <a:ext cx="8969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Best For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9E2019AA-0682-7780-13A6-65FFFC4F2BEC}"/>
              </a:ext>
            </a:extLst>
          </p:cNvPr>
          <p:cNvGrpSpPr/>
          <p:nvPr/>
        </p:nvGrpSpPr>
        <p:grpSpPr>
          <a:xfrm>
            <a:off x="822326" y="3209926"/>
            <a:ext cx="10529888" cy="382587"/>
            <a:chOff x="822326" y="3209926"/>
            <a:chExt cx="10529888" cy="382587"/>
          </a:xfrm>
        </p:grpSpPr>
        <p:sp>
          <p:nvSpPr>
            <p:cNvPr id="18" name="Rectangle 14">
              <a:extLst>
                <a:ext uri="{FF2B5EF4-FFF2-40B4-BE49-F238E27FC236}">
                  <a16:creationId xmlns:a16="http://schemas.microsoft.com/office/drawing/2014/main" id="{390820F0-21FC-E6B7-103C-1D1F61E6A10A}"/>
                </a:ext>
              </a:extLst>
            </p:cNvPr>
            <p:cNvSpPr>
              <a:spLocks noChangeArrowheads="1"/>
            </p:cNvSpPr>
            <p:nvPr/>
          </p:nvSpPr>
          <p:spPr bwMode="auto">
            <a:xfrm>
              <a:off x="828676" y="3209926"/>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5">
              <a:extLst>
                <a:ext uri="{FF2B5EF4-FFF2-40B4-BE49-F238E27FC236}">
                  <a16:creationId xmlns:a16="http://schemas.microsoft.com/office/drawing/2014/main" id="{CF04228C-654F-ABE6-7AB4-91E818046F53}"/>
                </a:ext>
              </a:extLst>
            </p:cNvPr>
            <p:cNvSpPr>
              <a:spLocks noChangeArrowheads="1"/>
            </p:cNvSpPr>
            <p:nvPr/>
          </p:nvSpPr>
          <p:spPr bwMode="auto">
            <a:xfrm>
              <a:off x="3025776" y="3209926"/>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16">
              <a:extLst>
                <a:ext uri="{FF2B5EF4-FFF2-40B4-BE49-F238E27FC236}">
                  <a16:creationId xmlns:a16="http://schemas.microsoft.com/office/drawing/2014/main" id="{CE0EA952-C2A8-5D1D-7392-4F2263943918}"/>
                </a:ext>
              </a:extLst>
            </p:cNvPr>
            <p:cNvSpPr>
              <a:spLocks noChangeArrowheads="1"/>
            </p:cNvSpPr>
            <p:nvPr/>
          </p:nvSpPr>
          <p:spPr bwMode="auto">
            <a:xfrm>
              <a:off x="6837363" y="3209926"/>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Line 30">
              <a:extLst>
                <a:ext uri="{FF2B5EF4-FFF2-40B4-BE49-F238E27FC236}">
                  <a16:creationId xmlns:a16="http://schemas.microsoft.com/office/drawing/2014/main" id="{07D06018-D090-07EA-84EF-485F09303190}"/>
                </a:ext>
              </a:extLst>
            </p:cNvPr>
            <p:cNvSpPr>
              <a:spLocks noChangeShapeType="1"/>
            </p:cNvSpPr>
            <p:nvPr/>
          </p:nvSpPr>
          <p:spPr bwMode="auto">
            <a:xfrm>
              <a:off x="822326" y="32099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Rectangle 63">
              <a:extLst>
                <a:ext uri="{FF2B5EF4-FFF2-40B4-BE49-F238E27FC236}">
                  <a16:creationId xmlns:a16="http://schemas.microsoft.com/office/drawing/2014/main" id="{496B819E-4648-968C-454E-159471D149B6}"/>
                </a:ext>
              </a:extLst>
            </p:cNvPr>
            <p:cNvSpPr>
              <a:spLocks noChangeArrowheads="1"/>
            </p:cNvSpPr>
            <p:nvPr/>
          </p:nvSpPr>
          <p:spPr bwMode="auto">
            <a:xfrm>
              <a:off x="6929438" y="3252788"/>
              <a:ext cx="1114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Limited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4">
              <a:extLst>
                <a:ext uri="{FF2B5EF4-FFF2-40B4-BE49-F238E27FC236}">
                  <a16:creationId xmlns:a16="http://schemas.microsoft.com/office/drawing/2014/main" id="{52E84AC0-45F7-6DF1-11E7-58F7ECFDE564}"/>
                </a:ext>
              </a:extLst>
            </p:cNvPr>
            <p:cNvSpPr>
              <a:spLocks noChangeArrowheads="1"/>
            </p:cNvSpPr>
            <p:nvPr/>
          </p:nvSpPr>
          <p:spPr bwMode="auto">
            <a:xfrm>
              <a:off x="7921626" y="3252788"/>
              <a:ext cx="1473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5">
              <a:extLst>
                <a:ext uri="{FF2B5EF4-FFF2-40B4-BE49-F238E27FC236}">
                  <a16:creationId xmlns:a16="http://schemas.microsoft.com/office/drawing/2014/main" id="{A3A7CD77-FDC0-E6E5-5DFB-943289935608}"/>
                </a:ext>
              </a:extLst>
            </p:cNvPr>
            <p:cNvSpPr>
              <a:spLocks noChangeArrowheads="1"/>
            </p:cNvSpPr>
            <p:nvPr/>
          </p:nvSpPr>
          <p:spPr bwMode="auto">
            <a:xfrm>
              <a:off x="3117851" y="3252788"/>
              <a:ext cx="117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Can access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6">
              <a:extLst>
                <a:ext uri="{FF2B5EF4-FFF2-40B4-BE49-F238E27FC236}">
                  <a16:creationId xmlns:a16="http://schemas.microsoft.com/office/drawing/2014/main" id="{0BD343A2-4743-EE08-DAF5-30CF26F12A42}"/>
                </a:ext>
              </a:extLst>
            </p:cNvPr>
            <p:cNvSpPr>
              <a:spLocks noChangeArrowheads="1"/>
            </p:cNvSpPr>
            <p:nvPr/>
          </p:nvSpPr>
          <p:spPr bwMode="auto">
            <a:xfrm>
              <a:off x="4171951" y="3252788"/>
              <a:ext cx="2381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local network 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7">
              <a:extLst>
                <a:ext uri="{FF2B5EF4-FFF2-40B4-BE49-F238E27FC236}">
                  <a16:creationId xmlns:a16="http://schemas.microsoft.com/office/drawing/2014/main" id="{1CCDDB36-24CE-1DBF-5CCA-8B503CE3B385}"/>
                </a:ext>
              </a:extLst>
            </p:cNvPr>
            <p:cNvSpPr>
              <a:spLocks noChangeArrowheads="1"/>
            </p:cNvSpPr>
            <p:nvPr/>
          </p:nvSpPr>
          <p:spPr bwMode="auto">
            <a:xfrm>
              <a:off x="920751" y="3252788"/>
              <a:ext cx="1306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Connectivity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3" name="Group 92">
            <a:extLst>
              <a:ext uri="{FF2B5EF4-FFF2-40B4-BE49-F238E27FC236}">
                <a16:creationId xmlns:a16="http://schemas.microsoft.com/office/drawing/2014/main" id="{286DEC36-3D31-8488-EFFD-B760FBD21FA0}"/>
              </a:ext>
            </a:extLst>
          </p:cNvPr>
          <p:cNvGrpSpPr/>
          <p:nvPr/>
        </p:nvGrpSpPr>
        <p:grpSpPr>
          <a:xfrm>
            <a:off x="822326" y="3581401"/>
            <a:ext cx="10529888" cy="384175"/>
            <a:chOff x="822326" y="3581401"/>
            <a:chExt cx="10529888" cy="384175"/>
          </a:xfrm>
        </p:grpSpPr>
        <p:sp>
          <p:nvSpPr>
            <p:cNvPr id="21" name="Rectangle 17">
              <a:extLst>
                <a:ext uri="{FF2B5EF4-FFF2-40B4-BE49-F238E27FC236}">
                  <a16:creationId xmlns:a16="http://schemas.microsoft.com/office/drawing/2014/main" id="{13337C07-1966-4347-A55D-60A86F54C0E9}"/>
                </a:ext>
              </a:extLst>
            </p:cNvPr>
            <p:cNvSpPr>
              <a:spLocks noChangeArrowheads="1"/>
            </p:cNvSpPr>
            <p:nvPr/>
          </p:nvSpPr>
          <p:spPr bwMode="auto">
            <a:xfrm>
              <a:off x="828676" y="3581401"/>
              <a:ext cx="2197100"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18">
              <a:extLst>
                <a:ext uri="{FF2B5EF4-FFF2-40B4-BE49-F238E27FC236}">
                  <a16:creationId xmlns:a16="http://schemas.microsoft.com/office/drawing/2014/main" id="{6F0A7A9E-FDA0-C103-F966-581931830D28}"/>
                </a:ext>
              </a:extLst>
            </p:cNvPr>
            <p:cNvSpPr>
              <a:spLocks noChangeArrowheads="1"/>
            </p:cNvSpPr>
            <p:nvPr/>
          </p:nvSpPr>
          <p:spPr bwMode="auto">
            <a:xfrm>
              <a:off x="3025776" y="3581401"/>
              <a:ext cx="3811588"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19">
              <a:extLst>
                <a:ext uri="{FF2B5EF4-FFF2-40B4-BE49-F238E27FC236}">
                  <a16:creationId xmlns:a16="http://schemas.microsoft.com/office/drawing/2014/main" id="{E5B07DF0-3A2D-7B7F-6F1B-0375E3537328}"/>
                </a:ext>
              </a:extLst>
            </p:cNvPr>
            <p:cNvSpPr>
              <a:spLocks noChangeArrowheads="1"/>
            </p:cNvSpPr>
            <p:nvPr/>
          </p:nvSpPr>
          <p:spPr bwMode="auto">
            <a:xfrm>
              <a:off x="6837363" y="3581401"/>
              <a:ext cx="4508500"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Line 31">
              <a:extLst>
                <a:ext uri="{FF2B5EF4-FFF2-40B4-BE49-F238E27FC236}">
                  <a16:creationId xmlns:a16="http://schemas.microsoft.com/office/drawing/2014/main" id="{8DF335FB-15C0-7376-14C3-548BFDC0838E}"/>
                </a:ext>
              </a:extLst>
            </p:cNvPr>
            <p:cNvSpPr>
              <a:spLocks noChangeShapeType="1"/>
            </p:cNvSpPr>
            <p:nvPr/>
          </p:nvSpPr>
          <p:spPr bwMode="auto">
            <a:xfrm>
              <a:off x="822326" y="3581401"/>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Rectangle 68">
              <a:extLst>
                <a:ext uri="{FF2B5EF4-FFF2-40B4-BE49-F238E27FC236}">
                  <a16:creationId xmlns:a16="http://schemas.microsoft.com/office/drawing/2014/main" id="{0E186281-D6C2-438E-0BFC-06B450C2C16B}"/>
                </a:ext>
              </a:extLst>
            </p:cNvPr>
            <p:cNvSpPr>
              <a:spLocks noChangeArrowheads="1"/>
            </p:cNvSpPr>
            <p:nvPr/>
          </p:nvSpPr>
          <p:spPr bwMode="auto">
            <a:xfrm>
              <a:off x="6929438" y="3625851"/>
              <a:ext cx="60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9">
              <a:extLst>
                <a:ext uri="{FF2B5EF4-FFF2-40B4-BE49-F238E27FC236}">
                  <a16:creationId xmlns:a16="http://schemas.microsoft.com/office/drawing/2014/main" id="{209CEC39-635C-436B-A837-CECB4A465057}"/>
                </a:ext>
              </a:extLst>
            </p:cNvPr>
            <p:cNvSpPr>
              <a:spLocks noChangeArrowheads="1"/>
            </p:cNvSpPr>
            <p:nvPr/>
          </p:nvSpPr>
          <p:spPr bwMode="auto">
            <a:xfrm>
              <a:off x="7419976" y="3625851"/>
              <a:ext cx="668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0">
              <a:extLst>
                <a:ext uri="{FF2B5EF4-FFF2-40B4-BE49-F238E27FC236}">
                  <a16:creationId xmlns:a16="http://schemas.microsoft.com/office/drawing/2014/main" id="{D2DBF2C3-A296-1AD3-35E9-7A33A4476E09}"/>
                </a:ext>
              </a:extLst>
            </p:cNvPr>
            <p:cNvSpPr>
              <a:spLocks noChangeArrowheads="1"/>
            </p:cNvSpPr>
            <p:nvPr/>
          </p:nvSpPr>
          <p:spPr bwMode="auto">
            <a:xfrm>
              <a:off x="7964488" y="3625851"/>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1">
              <a:extLst>
                <a:ext uri="{FF2B5EF4-FFF2-40B4-BE49-F238E27FC236}">
                  <a16:creationId xmlns:a16="http://schemas.microsoft.com/office/drawing/2014/main" id="{2E8BB63E-A8D8-839D-8D35-899B591600B7}"/>
                </a:ext>
              </a:extLst>
            </p:cNvPr>
            <p:cNvSpPr>
              <a:spLocks noChangeArrowheads="1"/>
            </p:cNvSpPr>
            <p:nvPr/>
          </p:nvSpPr>
          <p:spPr bwMode="auto">
            <a:xfrm>
              <a:off x="8035926" y="3625851"/>
              <a:ext cx="1895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managed compute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2">
              <a:extLst>
                <a:ext uri="{FF2B5EF4-FFF2-40B4-BE49-F238E27FC236}">
                  <a16:creationId xmlns:a16="http://schemas.microsoft.com/office/drawing/2014/main" id="{71733383-0911-7866-CF9E-D2270A80B01B}"/>
                </a:ext>
              </a:extLst>
            </p:cNvPr>
            <p:cNvSpPr>
              <a:spLocks noChangeArrowheads="1"/>
            </p:cNvSpPr>
            <p:nvPr/>
          </p:nvSpPr>
          <p:spPr bwMode="auto">
            <a:xfrm>
              <a:off x="3117851" y="3625851"/>
              <a:ext cx="60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3">
              <a:extLst>
                <a:ext uri="{FF2B5EF4-FFF2-40B4-BE49-F238E27FC236}">
                  <a16:creationId xmlns:a16="http://schemas.microsoft.com/office/drawing/2014/main" id="{C6F5BE63-75BB-7813-AED9-35A42C0A0727}"/>
                </a:ext>
              </a:extLst>
            </p:cNvPr>
            <p:cNvSpPr>
              <a:spLocks noChangeArrowheads="1"/>
            </p:cNvSpPr>
            <p:nvPr/>
          </p:nvSpPr>
          <p:spPr bwMode="auto">
            <a:xfrm>
              <a:off x="3608388" y="3625851"/>
              <a:ext cx="2122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local compute power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4">
              <a:extLst>
                <a:ext uri="{FF2B5EF4-FFF2-40B4-BE49-F238E27FC236}">
                  <a16:creationId xmlns:a16="http://schemas.microsoft.com/office/drawing/2014/main" id="{91EEB559-EF60-019B-F4A4-BF83EE38FF48}"/>
                </a:ext>
              </a:extLst>
            </p:cNvPr>
            <p:cNvSpPr>
              <a:spLocks noChangeArrowheads="1"/>
            </p:cNvSpPr>
            <p:nvPr/>
          </p:nvSpPr>
          <p:spPr bwMode="auto">
            <a:xfrm>
              <a:off x="920751" y="3625851"/>
              <a:ext cx="1349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Performance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2" name="Group 91">
            <a:extLst>
              <a:ext uri="{FF2B5EF4-FFF2-40B4-BE49-F238E27FC236}">
                <a16:creationId xmlns:a16="http://schemas.microsoft.com/office/drawing/2014/main" id="{828DA422-A524-0252-1774-B36A88DDCA1B}"/>
              </a:ext>
            </a:extLst>
          </p:cNvPr>
          <p:cNvGrpSpPr/>
          <p:nvPr/>
        </p:nvGrpSpPr>
        <p:grpSpPr>
          <a:xfrm>
            <a:off x="822326" y="3951288"/>
            <a:ext cx="10529888" cy="384176"/>
            <a:chOff x="822326" y="3951288"/>
            <a:chExt cx="10529888" cy="384176"/>
          </a:xfrm>
        </p:grpSpPr>
        <p:sp>
          <p:nvSpPr>
            <p:cNvPr id="24" name="Rectangle 20">
              <a:extLst>
                <a:ext uri="{FF2B5EF4-FFF2-40B4-BE49-F238E27FC236}">
                  <a16:creationId xmlns:a16="http://schemas.microsoft.com/office/drawing/2014/main" id="{0B04A554-8936-A5DC-BD42-9D7B9DBC81D0}"/>
                </a:ext>
              </a:extLst>
            </p:cNvPr>
            <p:cNvSpPr>
              <a:spLocks noChangeArrowheads="1"/>
            </p:cNvSpPr>
            <p:nvPr/>
          </p:nvSpPr>
          <p:spPr bwMode="auto">
            <a:xfrm>
              <a:off x="828676" y="3951288"/>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21">
              <a:extLst>
                <a:ext uri="{FF2B5EF4-FFF2-40B4-BE49-F238E27FC236}">
                  <a16:creationId xmlns:a16="http://schemas.microsoft.com/office/drawing/2014/main" id="{62D4456D-61E6-33F1-77C0-506709E2D214}"/>
                </a:ext>
              </a:extLst>
            </p:cNvPr>
            <p:cNvSpPr>
              <a:spLocks noChangeArrowheads="1"/>
            </p:cNvSpPr>
            <p:nvPr/>
          </p:nvSpPr>
          <p:spPr bwMode="auto">
            <a:xfrm>
              <a:off x="3025776" y="3951288"/>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2">
              <a:extLst>
                <a:ext uri="{FF2B5EF4-FFF2-40B4-BE49-F238E27FC236}">
                  <a16:creationId xmlns:a16="http://schemas.microsoft.com/office/drawing/2014/main" id="{AA149D88-5690-5595-EBF3-DEF64EC975A4}"/>
                </a:ext>
              </a:extLst>
            </p:cNvPr>
            <p:cNvSpPr>
              <a:spLocks noChangeArrowheads="1"/>
            </p:cNvSpPr>
            <p:nvPr/>
          </p:nvSpPr>
          <p:spPr bwMode="auto">
            <a:xfrm>
              <a:off x="6837363" y="3951288"/>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Line 32">
              <a:extLst>
                <a:ext uri="{FF2B5EF4-FFF2-40B4-BE49-F238E27FC236}">
                  <a16:creationId xmlns:a16="http://schemas.microsoft.com/office/drawing/2014/main" id="{7908E54B-7F6E-2EF0-B91B-01502E691E28}"/>
                </a:ext>
              </a:extLst>
            </p:cNvPr>
            <p:cNvSpPr>
              <a:spLocks noChangeShapeType="1"/>
            </p:cNvSpPr>
            <p:nvPr/>
          </p:nvSpPr>
          <p:spPr bwMode="auto">
            <a:xfrm>
              <a:off x="822326" y="395128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75">
              <a:extLst>
                <a:ext uri="{FF2B5EF4-FFF2-40B4-BE49-F238E27FC236}">
                  <a16:creationId xmlns:a16="http://schemas.microsoft.com/office/drawing/2014/main" id="{8A32E87F-C818-00F9-39AE-F07C90759078}"/>
                </a:ext>
              </a:extLst>
            </p:cNvPr>
            <p:cNvSpPr>
              <a:spLocks noChangeArrowheads="1"/>
            </p:cNvSpPr>
            <p:nvPr/>
          </p:nvSpPr>
          <p:spPr bwMode="auto">
            <a:xfrm>
              <a:off x="6929438" y="3994151"/>
              <a:ext cx="604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Fully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6">
              <a:extLst>
                <a:ext uri="{FF2B5EF4-FFF2-40B4-BE49-F238E27FC236}">
                  <a16:creationId xmlns:a16="http://schemas.microsoft.com/office/drawing/2014/main" id="{D491C514-3C0E-D2E3-9061-A8CCE9D17E42}"/>
                </a:ext>
              </a:extLst>
            </p:cNvPr>
            <p:cNvSpPr>
              <a:spLocks noChangeArrowheads="1"/>
            </p:cNvSpPr>
            <p:nvPr/>
          </p:nvSpPr>
          <p:spPr bwMode="auto">
            <a:xfrm>
              <a:off x="7415213" y="3994151"/>
              <a:ext cx="18843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managed by 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7">
              <a:extLst>
                <a:ext uri="{FF2B5EF4-FFF2-40B4-BE49-F238E27FC236}">
                  <a16:creationId xmlns:a16="http://schemas.microsoft.com/office/drawing/2014/main" id="{22E849F1-55DC-2959-D7F3-F24C30D94A05}"/>
                </a:ext>
              </a:extLst>
            </p:cNvPr>
            <p:cNvSpPr>
              <a:spLocks noChangeArrowheads="1"/>
            </p:cNvSpPr>
            <p:nvPr/>
          </p:nvSpPr>
          <p:spPr bwMode="auto">
            <a:xfrm>
              <a:off x="3117851" y="3994151"/>
              <a:ext cx="985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Requires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8">
              <a:extLst>
                <a:ext uri="{FF2B5EF4-FFF2-40B4-BE49-F238E27FC236}">
                  <a16:creationId xmlns:a16="http://schemas.microsoft.com/office/drawing/2014/main" id="{D111F09F-4FB3-C8E2-7EFF-B87914B09EA4}"/>
                </a:ext>
              </a:extLst>
            </p:cNvPr>
            <p:cNvSpPr>
              <a:spLocks noChangeArrowheads="1"/>
            </p:cNvSpPr>
            <p:nvPr/>
          </p:nvSpPr>
          <p:spPr bwMode="auto">
            <a:xfrm>
              <a:off x="3978276" y="3994151"/>
              <a:ext cx="25749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VM setup &amp; configuration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9">
              <a:extLst>
                <a:ext uri="{FF2B5EF4-FFF2-40B4-BE49-F238E27FC236}">
                  <a16:creationId xmlns:a16="http://schemas.microsoft.com/office/drawing/2014/main" id="{2844B02D-B55C-B535-6EE8-D6BA7A9CE3F0}"/>
                </a:ext>
              </a:extLst>
            </p:cNvPr>
            <p:cNvSpPr>
              <a:spLocks noChangeArrowheads="1"/>
            </p:cNvSpPr>
            <p:nvPr/>
          </p:nvSpPr>
          <p:spPr bwMode="auto">
            <a:xfrm>
              <a:off x="920751" y="3994151"/>
              <a:ext cx="1792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Setup Complexity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1" name="Group 90">
            <a:extLst>
              <a:ext uri="{FF2B5EF4-FFF2-40B4-BE49-F238E27FC236}">
                <a16:creationId xmlns:a16="http://schemas.microsoft.com/office/drawing/2014/main" id="{7422E8AB-EC19-4268-BB44-9B198BD31F62}"/>
              </a:ext>
            </a:extLst>
          </p:cNvPr>
          <p:cNvGrpSpPr/>
          <p:nvPr/>
        </p:nvGrpSpPr>
        <p:grpSpPr>
          <a:xfrm>
            <a:off x="822326" y="4322763"/>
            <a:ext cx="10529888" cy="654050"/>
            <a:chOff x="822326" y="4322763"/>
            <a:chExt cx="10529888" cy="654050"/>
          </a:xfrm>
        </p:grpSpPr>
        <p:sp>
          <p:nvSpPr>
            <p:cNvPr id="27" name="Rectangle 23">
              <a:extLst>
                <a:ext uri="{FF2B5EF4-FFF2-40B4-BE49-F238E27FC236}">
                  <a16:creationId xmlns:a16="http://schemas.microsoft.com/office/drawing/2014/main" id="{AD56E009-7FD7-E8EB-CB1F-4402E68E51B8}"/>
                </a:ext>
              </a:extLst>
            </p:cNvPr>
            <p:cNvSpPr>
              <a:spLocks noChangeArrowheads="1"/>
            </p:cNvSpPr>
            <p:nvPr/>
          </p:nvSpPr>
          <p:spPr bwMode="auto">
            <a:xfrm>
              <a:off x="828676" y="4322763"/>
              <a:ext cx="21971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Rectangle 24">
              <a:extLst>
                <a:ext uri="{FF2B5EF4-FFF2-40B4-BE49-F238E27FC236}">
                  <a16:creationId xmlns:a16="http://schemas.microsoft.com/office/drawing/2014/main" id="{3C50D7FB-4B29-72D3-5A43-4D49F9C7AA9D}"/>
                </a:ext>
              </a:extLst>
            </p:cNvPr>
            <p:cNvSpPr>
              <a:spLocks noChangeArrowheads="1"/>
            </p:cNvSpPr>
            <p:nvPr/>
          </p:nvSpPr>
          <p:spPr bwMode="auto">
            <a:xfrm>
              <a:off x="3025776" y="4322763"/>
              <a:ext cx="38115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25">
              <a:extLst>
                <a:ext uri="{FF2B5EF4-FFF2-40B4-BE49-F238E27FC236}">
                  <a16:creationId xmlns:a16="http://schemas.microsoft.com/office/drawing/2014/main" id="{9CC670F2-FEA7-9D0F-B079-F19A0272196C}"/>
                </a:ext>
              </a:extLst>
            </p:cNvPr>
            <p:cNvSpPr>
              <a:spLocks noChangeArrowheads="1"/>
            </p:cNvSpPr>
            <p:nvPr/>
          </p:nvSpPr>
          <p:spPr bwMode="auto">
            <a:xfrm>
              <a:off x="6837363" y="4322763"/>
              <a:ext cx="45085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Line 33">
              <a:extLst>
                <a:ext uri="{FF2B5EF4-FFF2-40B4-BE49-F238E27FC236}">
                  <a16:creationId xmlns:a16="http://schemas.microsoft.com/office/drawing/2014/main" id="{ED671DB6-59C6-9C02-AEB9-1E2BEEB1CC0C}"/>
                </a:ext>
              </a:extLst>
            </p:cNvPr>
            <p:cNvSpPr>
              <a:spLocks noChangeShapeType="1"/>
            </p:cNvSpPr>
            <p:nvPr/>
          </p:nvSpPr>
          <p:spPr bwMode="auto">
            <a:xfrm>
              <a:off x="822326" y="43227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7">
              <a:extLst>
                <a:ext uri="{FF2B5EF4-FFF2-40B4-BE49-F238E27FC236}">
                  <a16:creationId xmlns:a16="http://schemas.microsoft.com/office/drawing/2014/main" id="{181AEF3C-68BD-65AA-E16E-0E33D6943E38}"/>
                </a:ext>
              </a:extLst>
            </p:cNvPr>
            <p:cNvSpPr>
              <a:spLocks noChangeShapeType="1"/>
            </p:cNvSpPr>
            <p:nvPr/>
          </p:nvSpPr>
          <p:spPr bwMode="auto">
            <a:xfrm>
              <a:off x="822326" y="49625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Rectangle 80">
              <a:extLst>
                <a:ext uri="{FF2B5EF4-FFF2-40B4-BE49-F238E27FC236}">
                  <a16:creationId xmlns:a16="http://schemas.microsoft.com/office/drawing/2014/main" id="{A6C957BB-ED8C-641A-5D8A-48D464463142}"/>
                </a:ext>
              </a:extLst>
            </p:cNvPr>
            <p:cNvSpPr>
              <a:spLocks noChangeArrowheads="1"/>
            </p:cNvSpPr>
            <p:nvPr/>
          </p:nvSpPr>
          <p:spPr bwMode="auto">
            <a:xfrm>
              <a:off x="6929438" y="4502151"/>
              <a:ext cx="1268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1">
              <a:extLst>
                <a:ext uri="{FF2B5EF4-FFF2-40B4-BE49-F238E27FC236}">
                  <a16:creationId xmlns:a16="http://schemas.microsoft.com/office/drawing/2014/main" id="{C78446BA-ED38-BA6C-D3DC-50F47C0C344A}"/>
                </a:ext>
              </a:extLst>
            </p:cNvPr>
            <p:cNvSpPr>
              <a:spLocks noChangeArrowheads="1"/>
            </p:cNvSpPr>
            <p:nvPr/>
          </p:nvSpPr>
          <p:spPr bwMode="auto">
            <a:xfrm>
              <a:off x="8075613" y="4502151"/>
              <a:ext cx="174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VM scaling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2">
              <a:extLst>
                <a:ext uri="{FF2B5EF4-FFF2-40B4-BE49-F238E27FC236}">
                  <a16:creationId xmlns:a16="http://schemas.microsoft.com/office/drawing/2014/main" id="{99893DE2-4A07-D248-579D-AA9DC02B8435}"/>
                </a:ext>
              </a:extLst>
            </p:cNvPr>
            <p:cNvSpPr>
              <a:spLocks noChangeArrowheads="1"/>
            </p:cNvSpPr>
            <p:nvPr/>
          </p:nvSpPr>
          <p:spPr bwMode="auto">
            <a:xfrm>
              <a:off x="3117851" y="4365626"/>
              <a:ext cx="3271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Running scripts that interact with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3">
              <a:extLst>
                <a:ext uri="{FF2B5EF4-FFF2-40B4-BE49-F238E27FC236}">
                  <a16:creationId xmlns:a16="http://schemas.microsoft.com/office/drawing/2014/main" id="{0D67E9AD-6DA7-C5F4-79A8-1738A6F9638A}"/>
                </a:ext>
              </a:extLst>
            </p:cNvPr>
            <p:cNvSpPr>
              <a:spLocks noChangeArrowheads="1"/>
            </p:cNvSpPr>
            <p:nvPr/>
          </p:nvSpPr>
          <p:spPr bwMode="auto">
            <a:xfrm>
              <a:off x="6259513" y="4365626"/>
              <a:ext cx="365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4">
              <a:extLst>
                <a:ext uri="{FF2B5EF4-FFF2-40B4-BE49-F238E27FC236}">
                  <a16:creationId xmlns:a16="http://schemas.microsoft.com/office/drawing/2014/main" id="{02A824B6-8701-3F0D-F829-A5F891E5ACF9}"/>
                </a:ext>
              </a:extLst>
            </p:cNvPr>
            <p:cNvSpPr>
              <a:spLocks noChangeArrowheads="1"/>
            </p:cNvSpPr>
            <p:nvPr/>
          </p:nvSpPr>
          <p:spPr bwMode="auto">
            <a:xfrm>
              <a:off x="6507163" y="4365626"/>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5">
              <a:extLst>
                <a:ext uri="{FF2B5EF4-FFF2-40B4-BE49-F238E27FC236}">
                  <a16:creationId xmlns:a16="http://schemas.microsoft.com/office/drawing/2014/main" id="{5FF7132E-CD75-DA7E-8200-542A13CE1810}"/>
                </a:ext>
              </a:extLst>
            </p:cNvPr>
            <p:cNvSpPr>
              <a:spLocks noChangeArrowheads="1"/>
            </p:cNvSpPr>
            <p:nvPr/>
          </p:nvSpPr>
          <p:spPr bwMode="auto">
            <a:xfrm>
              <a:off x="3117851" y="4637088"/>
              <a:ext cx="96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 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6">
              <a:extLst>
                <a:ext uri="{FF2B5EF4-FFF2-40B4-BE49-F238E27FC236}">
                  <a16:creationId xmlns:a16="http://schemas.microsoft.com/office/drawing/2014/main" id="{046463B6-C4EA-C82F-FE1A-EA53CBD73142}"/>
                </a:ext>
              </a:extLst>
            </p:cNvPr>
            <p:cNvSpPr>
              <a:spLocks noChangeArrowheads="1"/>
            </p:cNvSpPr>
            <p:nvPr/>
          </p:nvSpPr>
          <p:spPr bwMode="auto">
            <a:xfrm>
              <a:off x="920751" y="4502151"/>
              <a:ext cx="1830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Use Case Example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4235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F8504-5E64-81CC-A46D-F76242C873BB}"/>
              </a:ext>
            </a:extLst>
          </p:cNvPr>
          <p:cNvSpPr>
            <a:spLocks noGrp="1"/>
          </p:cNvSpPr>
          <p:nvPr>
            <p:ph type="title"/>
          </p:nvPr>
        </p:nvSpPr>
        <p:spPr/>
        <p:txBody>
          <a:bodyPr>
            <a:noAutofit/>
          </a:bodyPr>
          <a:lstStyle/>
          <a:p>
            <a:r>
              <a:rPr lang="fr-FR" sz="3600"/>
              <a:t>Update the twitter </a:t>
            </a:r>
            <a:r>
              <a:rPr lang="fr-FR" sz="3600" err="1"/>
              <a:t>handle</a:t>
            </a:r>
            <a:r>
              <a:rPr lang="fr-FR" sz="3600"/>
              <a:t> on the master slide</a:t>
            </a:r>
            <a:endParaRPr lang="en-GB" sz="3600"/>
          </a:p>
        </p:txBody>
      </p:sp>
      <p:sp>
        <p:nvSpPr>
          <p:cNvPr id="3" name="Espace réservé du contenu 2">
            <a:extLst>
              <a:ext uri="{FF2B5EF4-FFF2-40B4-BE49-F238E27FC236}">
                <a16:creationId xmlns:a16="http://schemas.microsoft.com/office/drawing/2014/main" id="{6730485E-47C1-6161-8B16-E1696FB2022C}"/>
              </a:ext>
            </a:extLst>
          </p:cNvPr>
          <p:cNvSpPr>
            <a:spLocks noGrp="1"/>
          </p:cNvSpPr>
          <p:nvPr>
            <p:ph idx="1"/>
          </p:nvPr>
        </p:nvSpPr>
        <p:spPr/>
        <p:txBody>
          <a:bodyPr>
            <a:normAutofit fontScale="70000" lnSpcReduction="20000"/>
          </a:bodyPr>
          <a:lstStyle/>
          <a:p>
            <a:pPr marL="0" indent="0">
              <a:buNone/>
            </a:pPr>
            <a:r>
              <a:rPr lang="en-GB"/>
              <a:t>To open the slide master:</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To close the Master view:</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fr-FR"/>
              <a:t>If </a:t>
            </a:r>
            <a:r>
              <a:rPr lang="fr-FR" err="1"/>
              <a:t>you</a:t>
            </a:r>
            <a:r>
              <a:rPr lang="fr-FR"/>
              <a:t> </a:t>
            </a:r>
            <a:r>
              <a:rPr lang="fr-FR" err="1"/>
              <a:t>need</a:t>
            </a:r>
            <a:r>
              <a:rPr lang="fr-FR"/>
              <a:t> </a:t>
            </a:r>
            <a:r>
              <a:rPr lang="fr-FR" err="1"/>
              <a:t>any</a:t>
            </a:r>
            <a:r>
              <a:rPr lang="fr-FR"/>
              <a:t> help, do not </a:t>
            </a:r>
            <a:r>
              <a:rPr lang="fr-FR" err="1"/>
              <a:t>hesitate</a:t>
            </a:r>
            <a:r>
              <a:rPr lang="fr-FR"/>
              <a:t> to email us at </a:t>
            </a:r>
            <a:r>
              <a:rPr lang="fr-FR">
                <a:hlinkClick r:id="rId2"/>
              </a:rPr>
              <a:t>psconfeu@synedgy.com</a:t>
            </a:r>
            <a:r>
              <a:rPr lang="fr-FR"/>
              <a:t> </a:t>
            </a:r>
            <a:endParaRPr lang="en-GB"/>
          </a:p>
          <a:p>
            <a:pPr marL="0" indent="0">
              <a:buNone/>
            </a:pPr>
            <a:endParaRPr lang="en-GB"/>
          </a:p>
        </p:txBody>
      </p:sp>
      <p:pic>
        <p:nvPicPr>
          <p:cNvPr id="5" name="Picture 4">
            <a:extLst>
              <a:ext uri="{FF2B5EF4-FFF2-40B4-BE49-F238E27FC236}">
                <a16:creationId xmlns:a16="http://schemas.microsoft.com/office/drawing/2014/main" id="{E3D88325-FDF3-34EC-672B-1ACC66954910}"/>
              </a:ext>
            </a:extLst>
          </p:cNvPr>
          <p:cNvPicPr>
            <a:picLocks noChangeAspect="1"/>
          </p:cNvPicPr>
          <p:nvPr/>
        </p:nvPicPr>
        <p:blipFill>
          <a:blip r:embed="rId3"/>
          <a:stretch>
            <a:fillRect/>
          </a:stretch>
        </p:blipFill>
        <p:spPr>
          <a:xfrm>
            <a:off x="989480" y="2209121"/>
            <a:ext cx="9867808" cy="1590674"/>
          </a:xfrm>
          <a:prstGeom prst="rect">
            <a:avLst/>
          </a:prstGeom>
        </p:spPr>
      </p:pic>
      <p:pic>
        <p:nvPicPr>
          <p:cNvPr id="7" name="Picture 6">
            <a:extLst>
              <a:ext uri="{FF2B5EF4-FFF2-40B4-BE49-F238E27FC236}">
                <a16:creationId xmlns:a16="http://schemas.microsoft.com/office/drawing/2014/main" id="{9A1D1015-DF85-9779-1F95-B294BC9EA0FA}"/>
              </a:ext>
            </a:extLst>
          </p:cNvPr>
          <p:cNvPicPr>
            <a:picLocks noChangeAspect="1"/>
          </p:cNvPicPr>
          <p:nvPr/>
        </p:nvPicPr>
        <p:blipFill>
          <a:blip r:embed="rId4"/>
          <a:stretch>
            <a:fillRect/>
          </a:stretch>
        </p:blipFill>
        <p:spPr>
          <a:xfrm>
            <a:off x="989480" y="4299923"/>
            <a:ext cx="9820034" cy="1442103"/>
          </a:xfrm>
          <a:prstGeom prst="rect">
            <a:avLst/>
          </a:prstGeom>
        </p:spPr>
      </p:pic>
    </p:spTree>
    <p:extLst>
      <p:ext uri="{BB962C8B-B14F-4D97-AF65-F5344CB8AC3E}">
        <p14:creationId xmlns:p14="http://schemas.microsoft.com/office/powerpoint/2010/main" val="241678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GB" sz="6000" b="1" dirty="0">
                <a:solidFill>
                  <a:srgbClr val="346296"/>
                </a:solidFill>
                <a:latin typeface="+mn-lt"/>
              </a:rPr>
              <a:t>Unleashing PowerShell in the Cloud with Azure Automation</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70" y="1830625"/>
            <a:ext cx="8054060" cy="4242108"/>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5000000000000000000" pitchFamily="2" charset="2"/>
              <a:buChar char="•"/>
            </a:pPr>
            <a:r>
              <a:rPr lang="en-US" sz="3600">
                <a:solidFill>
                  <a:srgbClr val="191919"/>
                </a:solidFill>
                <a:ea typeface="+mn-lt"/>
                <a:cs typeface="+mn-lt"/>
              </a:rPr>
              <a:t>Data Platform Engineer</a:t>
            </a:r>
            <a:endParaRPr lang="en-US" sz="3600">
              <a:solidFill>
                <a:srgbClr val="191919"/>
              </a:solidFill>
              <a:ea typeface="Calibri"/>
              <a:cs typeface="Calibri"/>
            </a:endParaRPr>
          </a:p>
          <a:p>
            <a:pPr>
              <a:buFont typeface="Arial" panose="05000000000000000000" pitchFamily="2" charset="2"/>
              <a:buChar char="•"/>
            </a:pPr>
            <a:r>
              <a:rPr lang="en-US" sz="3600">
                <a:solidFill>
                  <a:srgbClr val="191919"/>
                </a:solidFill>
                <a:ea typeface="+mn-lt"/>
                <a:cs typeface="+mn-lt"/>
              </a:rPr>
              <a:t>Open Source Contributor</a:t>
            </a:r>
            <a:endParaRPr lang="en-US"/>
          </a:p>
          <a:p>
            <a:pPr lvl="1">
              <a:buFont typeface="Courier New" panose="05000000000000000000" pitchFamily="2" charset="2"/>
              <a:buChar char="o"/>
            </a:pPr>
            <a:r>
              <a:rPr lang="en-US" sz="2800">
                <a:solidFill>
                  <a:srgbClr val="191919"/>
                </a:solidFill>
                <a:ea typeface="+mn-lt"/>
                <a:cs typeface="+mn-lt"/>
              </a:rPr>
              <a:t>dbatools, dbachecks, FabricTools</a:t>
            </a:r>
            <a:endParaRPr lang="en-US">
              <a:ea typeface="Calibri"/>
              <a:cs typeface="Calibri"/>
            </a:endParaRPr>
          </a:p>
          <a:p>
            <a:pPr>
              <a:buFont typeface="Arial" panose="05000000000000000000" pitchFamily="2" charset="2"/>
              <a:buChar char="•"/>
            </a:pPr>
            <a:r>
              <a:rPr lang="en-US" sz="3600">
                <a:solidFill>
                  <a:srgbClr val="191919"/>
                </a:solidFill>
                <a:ea typeface="+mn-lt"/>
                <a:cs typeface="+mn-lt"/>
              </a:rPr>
              <a:t>Passionate about Automation, Proper Football &amp; Fitness</a:t>
            </a:r>
            <a:endParaRPr lang="en-US"/>
          </a:p>
          <a:p>
            <a:pPr>
              <a:buFont typeface="Arial" panose="05000000000000000000" pitchFamily="2" charset="2"/>
              <a:buChar char="•"/>
            </a:pPr>
            <a:endParaRPr lang="en-US"/>
          </a:p>
          <a:p>
            <a:pPr>
              <a:buFont typeface="Arial" panose="05000000000000000000" pitchFamily="2" charset="2"/>
              <a:buChar char="•"/>
            </a:pPr>
            <a:r>
              <a:rPr lang="en-US" sz="3600">
                <a:solidFill>
                  <a:srgbClr val="191919"/>
                </a:solidFill>
                <a:ea typeface="+mn-lt"/>
                <a:cs typeface="+mn-lt"/>
                <a:hlinkClick r:id="rId2"/>
              </a:rPr>
              <a:t>jpomfret7@gmail.com</a:t>
            </a:r>
            <a:endParaRPr lang="en-US"/>
          </a:p>
          <a:p>
            <a:pPr>
              <a:buFont typeface="Arial" panose="05000000000000000000" pitchFamily="2" charset="2"/>
              <a:buChar char="•"/>
            </a:pPr>
            <a:r>
              <a:rPr lang="en-US" sz="3600">
                <a:solidFill>
                  <a:srgbClr val="191919"/>
                </a:solidFill>
                <a:ea typeface="+mn-lt"/>
                <a:cs typeface="+mn-lt"/>
              </a:rPr>
              <a:t>jesspomfret.com</a:t>
            </a:r>
            <a:endParaRPr lang="en-US"/>
          </a:p>
          <a:p>
            <a:pPr>
              <a:buFont typeface="Arial" panose="05000000000000000000" pitchFamily="2" charset="2"/>
              <a:buChar char="•"/>
            </a:pPr>
            <a:r>
              <a:rPr lang="en-US" sz="3600">
                <a:solidFill>
                  <a:srgbClr val="191919"/>
                </a:solidFill>
                <a:ea typeface="+mn-lt"/>
                <a:cs typeface="+mn-lt"/>
              </a:rPr>
              <a:t>linkedin.com/in/</a:t>
            </a:r>
            <a:r>
              <a:rPr lang="en-US" sz="3600" err="1">
                <a:solidFill>
                  <a:srgbClr val="191919"/>
                </a:solidFill>
                <a:ea typeface="+mn-lt"/>
                <a:cs typeface="+mn-lt"/>
              </a:rPr>
              <a:t>jpomfret</a:t>
            </a:r>
            <a:r>
              <a:rPr lang="en-US" sz="3600">
                <a:solidFill>
                  <a:srgbClr val="191919"/>
                </a:solidFill>
                <a:ea typeface="+mn-lt"/>
                <a:cs typeface="+mn-lt"/>
              </a:rPr>
              <a:t>/</a:t>
            </a:r>
            <a:endParaRPr lang="en-US"/>
          </a:p>
          <a:p>
            <a:pPr>
              <a:buFont typeface="Arial" panose="05000000000000000000" pitchFamily="2" charset="2"/>
              <a:buChar char="•"/>
            </a:pPr>
            <a:endParaRPr lang="en-US"/>
          </a:p>
          <a:p>
            <a:pPr>
              <a:buFont typeface="Arial" panose="05000000000000000000" pitchFamily="2" charset="2"/>
              <a:buChar char="•"/>
            </a:pPr>
            <a:endParaRPr lang="en-US" sz="3600">
              <a:solidFill>
                <a:srgbClr val="191919"/>
              </a:solidFill>
              <a:ea typeface="Calibri"/>
              <a:cs typeface="Calibri"/>
            </a:endParaRP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fontScale="90000"/>
          </a:bodyPr>
          <a:lstStyle/>
          <a:p>
            <a:r>
              <a:rPr lang="en-GB" sz="6600" dirty="0">
                <a:solidFill>
                  <a:srgbClr val="346296"/>
                </a:solidFill>
                <a:latin typeface="+mn-lt"/>
                <a:ea typeface="+mn-ea"/>
                <a:cs typeface="+mn-cs"/>
              </a:rPr>
              <a:t>Jess Pomfret </a:t>
            </a:r>
            <a:br>
              <a:rPr lang="en-GB" sz="6600" dirty="0">
                <a:solidFill>
                  <a:srgbClr val="346296"/>
                </a:solidFill>
                <a:latin typeface="+mn-lt"/>
                <a:ea typeface="+mn-ea"/>
                <a:cs typeface="+mn-cs"/>
              </a:rPr>
            </a:br>
            <a:r>
              <a:rPr lang="en-GB" sz="3100" dirty="0">
                <a:solidFill>
                  <a:srgbClr val="346296"/>
                </a:solidFill>
                <a:latin typeface="+mn-lt"/>
                <a:ea typeface="+mn-ea"/>
                <a:cs typeface="+mn-cs"/>
              </a:rPr>
              <a:t>She/Her</a:t>
            </a:r>
            <a:endParaRPr lang="en-DE" sz="6600" dirty="0">
              <a:solidFill>
                <a:srgbClr val="346296"/>
              </a:solidFill>
              <a:latin typeface="+mn-lt"/>
              <a:ea typeface="+mn-ea"/>
              <a:cs typeface="+mn-cs"/>
            </a:endParaRPr>
          </a:p>
        </p:txBody>
      </p:sp>
      <p:pic>
        <p:nvPicPr>
          <p:cNvPr id="4" name="Image 3" descr="Une image contenant Visage humain, habits, personne, sourire&#10;&#10;Description générée automatiquement">
            <a:extLst>
              <a:ext uri="{FF2B5EF4-FFF2-40B4-BE49-F238E27FC236}">
                <a16:creationId xmlns:a16="http://schemas.microsoft.com/office/drawing/2014/main" id="{E6BA0E72-B9E1-A0C6-F8B0-8254DF100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64" y="210232"/>
            <a:ext cx="3218768" cy="3218768"/>
          </a:xfrm>
          <a:prstGeom prst="rect">
            <a:avLst/>
          </a:prstGeom>
        </p:spPr>
      </p:pic>
      <p:pic>
        <p:nvPicPr>
          <p:cNvPr id="3" name="Picture 2" descr="A blue and white logo&#10;&#10;AI-generated content may be incorrect.">
            <a:extLst>
              <a:ext uri="{FF2B5EF4-FFF2-40B4-BE49-F238E27FC236}">
                <a16:creationId xmlns:a16="http://schemas.microsoft.com/office/drawing/2014/main" id="{50FF60D4-7005-1A55-AA2A-D9A11AF17CD0}"/>
              </a:ext>
            </a:extLst>
          </p:cNvPr>
          <p:cNvPicPr>
            <a:picLocks noChangeAspect="1"/>
          </p:cNvPicPr>
          <p:nvPr/>
        </p:nvPicPr>
        <p:blipFill>
          <a:blip r:embed="rId4"/>
          <a:stretch>
            <a:fillRect/>
          </a:stretch>
        </p:blipFill>
        <p:spPr>
          <a:xfrm>
            <a:off x="1233130" y="3662766"/>
            <a:ext cx="1021436" cy="1624739"/>
          </a:xfrm>
          <a:prstGeom prst="rect">
            <a:avLst/>
          </a:prstGeom>
        </p:spPr>
      </p:pic>
      <p:pic>
        <p:nvPicPr>
          <p:cNvPr id="6" name="Picture 5" descr="A logo of a brain&#10;&#10;AI-generated content may be incorrect.">
            <a:extLst>
              <a:ext uri="{FF2B5EF4-FFF2-40B4-BE49-F238E27FC236}">
                <a16:creationId xmlns:a16="http://schemas.microsoft.com/office/drawing/2014/main" id="{080A148E-E65E-D69F-35E0-B032076A6B08}"/>
              </a:ext>
            </a:extLst>
          </p:cNvPr>
          <p:cNvPicPr>
            <a:picLocks noChangeAspect="1"/>
          </p:cNvPicPr>
          <p:nvPr/>
        </p:nvPicPr>
        <p:blipFill>
          <a:blip r:embed="rId5"/>
          <a:stretch>
            <a:fillRect/>
          </a:stretch>
        </p:blipFill>
        <p:spPr>
          <a:xfrm>
            <a:off x="367485" y="5586413"/>
            <a:ext cx="2752725" cy="1181100"/>
          </a:xfrm>
          <a:prstGeom prst="rect">
            <a:avLst/>
          </a:prstGeom>
        </p:spPr>
      </p:pic>
      <p:pic>
        <p:nvPicPr>
          <p:cNvPr id="7" name="Object 10" descr="preencoded.png">
            <a:extLst>
              <a:ext uri="{FF2B5EF4-FFF2-40B4-BE49-F238E27FC236}">
                <a16:creationId xmlns:a16="http://schemas.microsoft.com/office/drawing/2014/main" id="{685DECA8-F5EE-19C1-A7CB-05481013FC53}"/>
              </a:ext>
            </a:extLst>
          </p:cNvPr>
          <p:cNvPicPr>
            <a:picLocks noChangeAspect="1"/>
          </p:cNvPicPr>
          <p:nvPr/>
        </p:nvPicPr>
        <p:blipFill>
          <a:blip r:embed="rId6"/>
          <a:srcRect l="10188" t="1720" r="10188" b="1720"/>
          <a:stretch/>
        </p:blipFill>
        <p:spPr>
          <a:xfrm>
            <a:off x="9760905" y="563771"/>
            <a:ext cx="1429173" cy="2173288"/>
          </a:xfrm>
          <a:prstGeom prst="rect">
            <a:avLst/>
          </a:prstGeom>
        </p:spPr>
      </p:pic>
    </p:spTree>
    <p:extLst>
      <p:ext uri="{BB962C8B-B14F-4D97-AF65-F5344CB8AC3E}">
        <p14:creationId xmlns:p14="http://schemas.microsoft.com/office/powerpoint/2010/main" val="60894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7192108" y="1982909"/>
            <a:ext cx="4577862" cy="3667613"/>
          </a:xfrm>
        </p:spPr>
        <p:txBody>
          <a:bodyPr/>
          <a:lstStyle/>
          <a:p>
            <a:r>
              <a:rPr lang="fr-FR" dirty="0"/>
              <a:t>The </a:t>
            </a:r>
            <a:r>
              <a:rPr lang="fr-FR" dirty="0" err="1"/>
              <a:t>old</a:t>
            </a:r>
            <a:r>
              <a:rPr lang="fr-FR" dirty="0"/>
              <a:t> </a:t>
            </a:r>
            <a:r>
              <a:rPr lang="fr-FR" dirty="0" err="1"/>
              <a:t>days</a:t>
            </a:r>
            <a:r>
              <a:rPr lang="fr-FR" dirty="0"/>
              <a:t>… </a:t>
            </a:r>
            <a:endParaRPr lang="en-GB" dirty="0"/>
          </a:p>
        </p:txBody>
      </p:sp>
      <p:pic>
        <p:nvPicPr>
          <p:cNvPr id="7" name="Picture 6" descr="A person working on a computer&#10;&#10;AI-generated content may be incorrect.">
            <a:extLst>
              <a:ext uri="{FF2B5EF4-FFF2-40B4-BE49-F238E27FC236}">
                <a16:creationId xmlns:a16="http://schemas.microsoft.com/office/drawing/2014/main" id="{CD2A9E01-478C-6B29-9A45-AB4AB3C46AA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101361508"/>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docProps/app.xml><?xml version="1.0" encoding="utf-8"?>
<Properties xmlns="http://schemas.openxmlformats.org/officeDocument/2006/extended-properties" xmlns:vt="http://schemas.openxmlformats.org/officeDocument/2006/docPropsVTypes">
  <TotalTime>3160</TotalTime>
  <Words>2151</Words>
  <Application>Microsoft Office PowerPoint</Application>
  <PresentationFormat>Widescreen</PresentationFormat>
  <Paragraphs>364</Paragraphs>
  <Slides>29</Slides>
  <Notes>22</Notes>
  <HiddenSlides>6</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Aptos</vt:lpstr>
      <vt:lpstr>Arial</vt:lpstr>
      <vt:lpstr>Calibri</vt:lpstr>
      <vt:lpstr>Courier New</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Unleashing PowerShell in the Cloud with Azure Automation</vt:lpstr>
      <vt:lpstr>Many thanks to our sponsors:</vt:lpstr>
      <vt:lpstr>Jess Pomfret  She/Her</vt:lpstr>
      <vt:lpstr>The old days… </vt:lpstr>
      <vt:lpstr>PowerPoint Presentation</vt:lpstr>
      <vt:lpstr>Azure Services</vt:lpstr>
      <vt:lpstr>But where is our PowerShell now?</vt:lpstr>
      <vt:lpstr>Azure Cloud Shell</vt:lpstr>
      <vt:lpstr>But where is our PowerShell now?</vt:lpstr>
      <vt:lpstr>Serverless Automation in Azure</vt:lpstr>
      <vt:lpstr>Serverless Automation in Azure</vt:lpstr>
      <vt:lpstr>Serverless Automation in Azure</vt:lpstr>
      <vt:lpstr>But where is our PowerShell now?</vt:lpstr>
      <vt:lpstr>Azure VM</vt:lpstr>
      <vt:lpstr>Unleashing PowerShell in the Cloud with Azure Automation</vt:lpstr>
      <vt:lpstr>Azure Automation</vt:lpstr>
      <vt:lpstr>Where Should Your Runbooks Run? Hybrid vs. Cloud</vt:lpstr>
      <vt:lpstr>Runtime Environments</vt:lpstr>
      <vt:lpstr>Where Should Your Runbooks Run? Hybrid vs. Cloud</vt:lpstr>
      <vt:lpstr>Demos</vt:lpstr>
      <vt:lpstr>PowerPoint Presentation</vt:lpstr>
      <vt:lpstr>Instructions</vt:lpstr>
      <vt:lpstr>Instruction (Continued)</vt:lpstr>
      <vt:lpstr>Update the twitter handle on the master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Jess Pomfret</cp:lastModifiedBy>
  <cp:revision>8</cp:revision>
  <dcterms:created xsi:type="dcterms:W3CDTF">2024-03-26T13:08:23Z</dcterms:created>
  <dcterms:modified xsi:type="dcterms:W3CDTF">2025-06-13T19:09:50Z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